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18" r:id="rId2"/>
    <p:sldId id="365" r:id="rId3"/>
    <p:sldId id="280" r:id="rId4"/>
    <p:sldId id="316" r:id="rId5"/>
    <p:sldId id="537" r:id="rId6"/>
    <p:sldId id="555" r:id="rId7"/>
    <p:sldId id="522" r:id="rId8"/>
    <p:sldId id="523" r:id="rId9"/>
    <p:sldId id="536" r:id="rId10"/>
    <p:sldId id="547" r:id="rId11"/>
    <p:sldId id="548" r:id="rId12"/>
    <p:sldId id="543" r:id="rId13"/>
    <p:sldId id="554" r:id="rId14"/>
    <p:sldId id="544" r:id="rId15"/>
    <p:sldId id="550" r:id="rId16"/>
    <p:sldId id="545" r:id="rId17"/>
    <p:sldId id="546" r:id="rId18"/>
    <p:sldId id="527" r:id="rId19"/>
    <p:sldId id="528" r:id="rId20"/>
    <p:sldId id="529" r:id="rId21"/>
    <p:sldId id="531" r:id="rId22"/>
    <p:sldId id="533" r:id="rId23"/>
    <p:sldId id="534" r:id="rId24"/>
    <p:sldId id="553" r:id="rId25"/>
    <p:sldId id="535" r:id="rId26"/>
    <p:sldId id="517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33"/>
    <a:srgbClr val="1C1C1C"/>
    <a:srgbClr val="99FF99"/>
    <a:srgbClr val="99FFCC"/>
    <a:srgbClr val="00002E"/>
    <a:srgbClr val="FF7C8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>
        <p:scale>
          <a:sx n="75" d="100"/>
          <a:sy n="75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5C5EF5-81F5-44C9-9CFE-113D945DE0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A6AF4F-DD57-44F8-80E9-2FF56D0BBA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BB8D3-EAB7-40C4-BB60-53DE00E6D6F0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defTabSz="371475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BA244E88-C179-40DE-8F8F-F357431148A8}" type="slidenum">
              <a:rPr lang="it-IT">
                <a:latin typeface="Times New Roman" pitchFamily="18" charset="0"/>
              </a:rPr>
              <a:pPr defTabSz="371475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it-IT">
              <a:latin typeface="Times New Roman" pitchFamily="18" charset="0"/>
            </a:endParaRPr>
          </a:p>
        </p:txBody>
      </p:sp>
      <p:sp>
        <p:nvSpPr>
          <p:cNvPr id="140292" name="Rectangle 7"/>
          <p:cNvSpPr txBox="1">
            <a:spLocks noGrp="1" noChangeArrowheads="1"/>
          </p:cNvSpPr>
          <p:nvPr/>
        </p:nvSpPr>
        <p:spPr bwMode="auto">
          <a:xfrm>
            <a:off x="3884613" y="8688388"/>
            <a:ext cx="297338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 defTabSz="371475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1D899515-EC47-48A5-AC35-7CFBC62A9158}" type="slidenum">
              <a:rPr lang="en-CA" sz="1200">
                <a:latin typeface="Times New Roman" pitchFamily="18" charset="0"/>
                <a:ea typeface="Geneva"/>
                <a:cs typeface="Geneva"/>
              </a:rPr>
              <a:pPr algn="r" defTabSz="371475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CA" sz="120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40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1599" tIns="45800" rIns="91599" bIns="45800"/>
          <a:lstStyle/>
          <a:p>
            <a:pPr defTabSz="414338" eaLnBrk="1" hangingPunct="1"/>
            <a:endParaRPr lang="sv-SE" smtClean="0"/>
          </a:p>
          <a:p>
            <a:pPr defTabSz="414338"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BBE7D-06B8-48AF-850D-E8D033A5D6DE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52580" name="Notes Placeholder 1"/>
          <p:cNvSpPr>
            <a:spLocks noGrp="1"/>
          </p:cNvSpPr>
          <p:nvPr/>
        </p:nvSpPr>
        <p:spPr bwMode="auto">
          <a:xfrm>
            <a:off x="533400" y="4184650"/>
            <a:ext cx="5743575" cy="4897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609" tIns="45805" rIns="91609" bIns="45805"/>
          <a:lstStyle/>
          <a:p>
            <a:pPr>
              <a:spcBef>
                <a:spcPct val="30000"/>
              </a:spcBef>
            </a:pPr>
            <a:endParaRPr lang="en-GB"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2AE44-0318-4A7B-8500-CB7484677B61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1609" tIns="45805" rIns="91609" bIns="4580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614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ln/>
        </p:spPr>
        <p:txBody>
          <a:bodyPr/>
          <a:lstStyle/>
          <a:p>
            <a:pPr marL="76930" indent="-76930" eaLnBrk="1">
              <a:lnSpc>
                <a:spcPct val="95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</a:rPr>
              <a:t>Coefficients of Correlation between Bone Mineral Density and Plasma Concentrations of Androgens and Follicle-stimulating Hormone in Women with Addison Disease*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BBE7D-06B8-48AF-850D-E8D033A5D6DE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152580" name="Notes Placeholder 1"/>
          <p:cNvSpPr>
            <a:spLocks noGrp="1"/>
          </p:cNvSpPr>
          <p:nvPr/>
        </p:nvSpPr>
        <p:spPr bwMode="auto">
          <a:xfrm>
            <a:off x="533400" y="4184650"/>
            <a:ext cx="5743575" cy="4897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609" tIns="45805" rIns="91609" bIns="45805"/>
          <a:lstStyle/>
          <a:p>
            <a:pPr>
              <a:spcBef>
                <a:spcPct val="30000"/>
              </a:spcBef>
            </a:pPr>
            <a:endParaRPr lang="en-GB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690B-DBE3-4132-88DC-45FF953DA4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78AB-5CE4-4346-9964-2F4A0BA8B8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56BF-436E-4C4E-B22C-8F222A48E8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E2F-B5B8-4C05-8909-67F9DA28B4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5E25-F4C9-40DB-AA54-C90F77E33A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DC50-A9D8-4FA2-9B2D-30920145B2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6D3B-1D43-4F42-BB67-0619091FAA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3B84-5499-4F37-BC2F-2E32DF7866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A68C9-0EF6-403E-957C-0489717D4F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230A1-6274-4CCF-8EFD-2B03406FAC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AEB85-6D30-4822-9176-5D2A4AD08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85C3-2892-4F6C-BA20-E374D23DE9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BF72-FD53-4C90-B427-94BD5C83B3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E702-67F9-4F4D-B4F3-09E2CAA9DB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5C7B6B-4EEE-4FF0-BE97-9C11A709F5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55322" y="4114508"/>
            <a:ext cx="331052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Alberto </a:t>
            </a:r>
            <a:r>
              <a:rPr lang="it-IT" sz="2200" b="1" dirty="0" err="1" smtClean="0">
                <a:solidFill>
                  <a:srgbClr val="FF0000"/>
                </a:solidFill>
              </a:rPr>
              <a:t>Falorni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200" b="1" dirty="0" err="1" smtClean="0"/>
              <a:t>Dipartment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of</a:t>
            </a:r>
            <a:r>
              <a:rPr lang="it-IT" sz="2200" b="1" dirty="0" smtClean="0"/>
              <a:t> Medicine</a:t>
            </a:r>
          </a:p>
          <a:p>
            <a:pPr algn="ctr"/>
            <a:r>
              <a:rPr lang="it-IT" sz="2200" b="1" dirty="0" err="1" smtClean="0"/>
              <a:t>University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of</a:t>
            </a:r>
            <a:r>
              <a:rPr lang="it-IT" sz="2200" b="1" dirty="0" smtClean="0"/>
              <a:t> Perugia</a:t>
            </a:r>
          </a:p>
          <a:p>
            <a:pPr algn="ctr"/>
            <a:endParaRPr lang="it-IT" b="1" dirty="0"/>
          </a:p>
        </p:txBody>
      </p:sp>
      <p:pic>
        <p:nvPicPr>
          <p:cNvPr id="7" name="Picture 2" descr="dimisem"/>
          <p:cNvPicPr>
            <a:picLocks noChangeAspect="1" noChangeArrowheads="1"/>
          </p:cNvPicPr>
          <p:nvPr/>
        </p:nvPicPr>
        <p:blipFill>
          <a:blip r:embed="rId2" cstate="print"/>
          <a:srcRect r="23656" b="30739"/>
          <a:stretch>
            <a:fillRect/>
          </a:stretch>
        </p:blipFill>
        <p:spPr bwMode="auto">
          <a:xfrm>
            <a:off x="935038" y="5527675"/>
            <a:ext cx="1092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4317902" y="5354222"/>
            <a:ext cx="4600136" cy="0"/>
          </a:xfrm>
          <a:prstGeom prst="line">
            <a:avLst/>
          </a:prstGeom>
          <a:ln w="28575"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605435" y="5585162"/>
            <a:ext cx="2210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/>
              <a:t>Conflict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interest:</a:t>
            </a:r>
          </a:p>
          <a:p>
            <a:pPr algn="ctr">
              <a:buFontTx/>
              <a:buChar char="-"/>
            </a:pPr>
            <a:r>
              <a:rPr lang="it-IT" sz="1800" dirty="0" smtClean="0"/>
              <a:t> SANOFI</a:t>
            </a:r>
          </a:p>
          <a:p>
            <a:pPr algn="ctr">
              <a:buFontTx/>
              <a:buChar char="-"/>
            </a:pPr>
            <a:r>
              <a:rPr lang="it-IT" sz="1800" dirty="0" smtClean="0"/>
              <a:t> VIROPHARMA Srl</a:t>
            </a:r>
            <a:endParaRPr lang="it-IT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405561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229765" y="3295650"/>
            <a:ext cx="891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0066"/>
                </a:solidFill>
              </a:rPr>
              <a:t>Case </a:t>
            </a:r>
            <a:r>
              <a:rPr lang="it-IT" sz="2400" b="1" dirty="0" err="1" smtClean="0">
                <a:solidFill>
                  <a:srgbClr val="000066"/>
                </a:solidFill>
              </a:rPr>
              <a:t>for</a:t>
            </a:r>
            <a:r>
              <a:rPr lang="it-IT" sz="2400" b="1" dirty="0" smtClean="0">
                <a:solidFill>
                  <a:srgbClr val="000066"/>
                </a:solidFill>
              </a:rPr>
              <a:t> </a:t>
            </a:r>
            <a:r>
              <a:rPr lang="it-IT" sz="2400" b="1" dirty="0" err="1" smtClean="0">
                <a:solidFill>
                  <a:srgbClr val="000066"/>
                </a:solidFill>
              </a:rPr>
              <a:t>Addison</a:t>
            </a:r>
            <a:r>
              <a:rPr lang="it-IT" sz="2400" b="1" dirty="0" smtClean="0">
                <a:solidFill>
                  <a:srgbClr val="000066"/>
                </a:solidFill>
              </a:rPr>
              <a:t>’s </a:t>
            </a:r>
            <a:r>
              <a:rPr lang="it-IT" sz="2400" b="1" dirty="0" err="1" smtClean="0">
                <a:solidFill>
                  <a:srgbClr val="000066"/>
                </a:solidFill>
              </a:rPr>
              <a:t>disease</a:t>
            </a:r>
            <a:r>
              <a:rPr lang="it-IT" sz="2400" b="1" dirty="0" smtClean="0">
                <a:solidFill>
                  <a:srgbClr val="000066"/>
                </a:solidFill>
              </a:rPr>
              <a:t> and </a:t>
            </a:r>
            <a:r>
              <a:rPr lang="it-IT" sz="2400" b="1" dirty="0" err="1" smtClean="0">
                <a:solidFill>
                  <a:srgbClr val="000066"/>
                </a:solidFill>
              </a:rPr>
              <a:t>glucocorticoid</a:t>
            </a:r>
            <a:r>
              <a:rPr lang="it-IT" sz="2400" b="1" dirty="0" smtClean="0">
                <a:solidFill>
                  <a:srgbClr val="000066"/>
                </a:solidFill>
              </a:rPr>
              <a:t> </a:t>
            </a:r>
            <a:r>
              <a:rPr lang="it-IT" sz="2400" b="1" dirty="0" err="1" smtClean="0">
                <a:solidFill>
                  <a:srgbClr val="000066"/>
                </a:solidFill>
              </a:rPr>
              <a:t>replacement</a:t>
            </a:r>
            <a:endParaRPr lang="it-IT" sz="2400" b="1" dirty="0">
              <a:solidFill>
                <a:srgbClr val="000066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647700" y="2657475"/>
            <a:ext cx="761047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5440" y="381641"/>
            <a:ext cx="8493120" cy="639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</a:rPr>
              <a:t>Coefficients of Correlation between Bone Mineral Density and Plasma Concentrations of Androgens and Follicle-stimulating Hormone in Women with Addison Disease*.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0" y="6205612"/>
            <a:ext cx="4245120" cy="489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" y="1286056"/>
            <a:ext cx="7804800" cy="4280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1040" y="5972308"/>
            <a:ext cx="3918240" cy="324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</a:rPr>
              <a:t>Zelissen</a:t>
            </a:r>
            <a:r>
              <a:rPr lang="en-GB" sz="1100" b="1" dirty="0">
                <a:solidFill>
                  <a:srgbClr val="000000"/>
                </a:solidFill>
              </a:rPr>
              <a:t> P M J et al. Ann Intern Med 1994;120:207-210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</a:rPr>
              <a:t>©1994 by American College of Physicians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142875"/>
            <a:ext cx="8562975" cy="1143480"/>
          </a:xfrm>
        </p:spPr>
        <p:txBody>
          <a:bodyPr/>
          <a:lstStyle/>
          <a:p>
            <a:pPr marL="979214" indent="-195843"/>
            <a:r>
              <a:rPr lang="it-IT" sz="3200" dirty="0" err="1">
                <a:latin typeface="Arial" pitchFamily="34" charset="0"/>
                <a:cs typeface="Arial" pitchFamily="34" charset="0"/>
              </a:rPr>
              <a:t>Mean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change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in BMD in 100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Addison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patients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treated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12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months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DHEA-supplementation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or placebo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588" y="1647825"/>
            <a:ext cx="6133651" cy="4395049"/>
          </a:xfrm>
          <a:ln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796800" y="1651214"/>
            <a:ext cx="3006429" cy="28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it-IT" sz="1500" dirty="0" err="1">
                <a:solidFill>
                  <a:srgbClr val="000066"/>
                </a:solidFill>
              </a:rPr>
              <a:t>Baseline</a:t>
            </a:r>
            <a:r>
              <a:rPr lang="it-IT" sz="1500" dirty="0">
                <a:solidFill>
                  <a:srgbClr val="000066"/>
                </a:solidFill>
              </a:rPr>
              <a:t>:</a:t>
            </a:r>
          </a:p>
          <a:p>
            <a:endParaRPr lang="it-IT" sz="1500" dirty="0">
              <a:solidFill>
                <a:srgbClr val="000066"/>
              </a:solidFill>
            </a:endParaRPr>
          </a:p>
          <a:p>
            <a:r>
              <a:rPr lang="it-IT" sz="1500" i="1" dirty="0" err="1">
                <a:solidFill>
                  <a:srgbClr val="000066"/>
                </a:solidFill>
              </a:rPr>
              <a:t>Lumbar</a:t>
            </a:r>
            <a:r>
              <a:rPr lang="it-IT" sz="1500" i="1" dirty="0">
                <a:solidFill>
                  <a:srgbClr val="000066"/>
                </a:solidFill>
              </a:rPr>
              <a:t> spine:</a:t>
            </a:r>
          </a:p>
          <a:p>
            <a:r>
              <a:rPr lang="it-IT" sz="1500" dirty="0">
                <a:solidFill>
                  <a:srgbClr val="000066"/>
                </a:solidFill>
              </a:rPr>
              <a:t>39% </a:t>
            </a:r>
            <a:r>
              <a:rPr lang="it-IT" sz="1500" dirty="0" err="1">
                <a:solidFill>
                  <a:srgbClr val="000066"/>
                </a:solidFill>
              </a:rPr>
              <a:t>males</a:t>
            </a:r>
            <a:r>
              <a:rPr lang="it-IT" sz="1500" dirty="0">
                <a:solidFill>
                  <a:srgbClr val="000066"/>
                </a:solidFill>
              </a:rPr>
              <a:t> </a:t>
            </a:r>
            <a:r>
              <a:rPr lang="it-IT" sz="1500" dirty="0" err="1">
                <a:solidFill>
                  <a:srgbClr val="000066"/>
                </a:solidFill>
              </a:rPr>
              <a:t>osteopenic</a:t>
            </a:r>
            <a:endParaRPr lang="it-IT" sz="1500" dirty="0">
              <a:solidFill>
                <a:srgbClr val="000066"/>
              </a:solidFill>
            </a:endParaRPr>
          </a:p>
          <a:p>
            <a:r>
              <a:rPr lang="it-IT" sz="1500" dirty="0">
                <a:solidFill>
                  <a:srgbClr val="000066"/>
                </a:solidFill>
              </a:rPr>
              <a:t>39% </a:t>
            </a:r>
            <a:r>
              <a:rPr lang="it-IT" sz="1500" dirty="0" err="1">
                <a:solidFill>
                  <a:srgbClr val="000066"/>
                </a:solidFill>
              </a:rPr>
              <a:t>females</a:t>
            </a:r>
            <a:r>
              <a:rPr lang="it-IT" sz="1500" dirty="0">
                <a:solidFill>
                  <a:srgbClr val="000066"/>
                </a:solidFill>
              </a:rPr>
              <a:t> 	“</a:t>
            </a:r>
          </a:p>
          <a:p>
            <a:r>
              <a:rPr lang="it-IT" sz="1500" dirty="0">
                <a:solidFill>
                  <a:srgbClr val="000066"/>
                </a:solidFill>
              </a:rPr>
              <a:t>7% </a:t>
            </a:r>
            <a:r>
              <a:rPr lang="it-IT" sz="1500" dirty="0" err="1">
                <a:solidFill>
                  <a:srgbClr val="000066"/>
                </a:solidFill>
              </a:rPr>
              <a:t>males</a:t>
            </a:r>
            <a:r>
              <a:rPr lang="it-IT" sz="1500" dirty="0">
                <a:solidFill>
                  <a:srgbClr val="000066"/>
                </a:solidFill>
              </a:rPr>
              <a:t> </a:t>
            </a:r>
            <a:r>
              <a:rPr lang="it-IT" sz="1500" dirty="0" err="1">
                <a:solidFill>
                  <a:srgbClr val="000066"/>
                </a:solidFill>
              </a:rPr>
              <a:t>osteoporotic</a:t>
            </a:r>
            <a:endParaRPr lang="it-IT" sz="1500" dirty="0">
              <a:solidFill>
                <a:srgbClr val="000066"/>
              </a:solidFill>
            </a:endParaRPr>
          </a:p>
          <a:p>
            <a:r>
              <a:rPr lang="it-IT" sz="1500" dirty="0">
                <a:solidFill>
                  <a:srgbClr val="000066"/>
                </a:solidFill>
              </a:rPr>
              <a:t>5% </a:t>
            </a:r>
            <a:r>
              <a:rPr lang="it-IT" sz="1500" dirty="0" err="1">
                <a:solidFill>
                  <a:srgbClr val="000066"/>
                </a:solidFill>
              </a:rPr>
              <a:t>females</a:t>
            </a:r>
            <a:r>
              <a:rPr lang="it-IT" sz="1500" dirty="0">
                <a:solidFill>
                  <a:srgbClr val="000066"/>
                </a:solidFill>
              </a:rPr>
              <a:t>		“</a:t>
            </a:r>
          </a:p>
          <a:p>
            <a:endParaRPr lang="it-IT" sz="1500" dirty="0">
              <a:solidFill>
                <a:srgbClr val="000066"/>
              </a:solidFill>
            </a:endParaRPr>
          </a:p>
          <a:p>
            <a:r>
              <a:rPr lang="it-IT" sz="1500" dirty="0" err="1">
                <a:solidFill>
                  <a:srgbClr val="000066"/>
                </a:solidFill>
              </a:rPr>
              <a:t>Femoral</a:t>
            </a:r>
            <a:r>
              <a:rPr lang="it-IT" sz="1500" dirty="0">
                <a:solidFill>
                  <a:srgbClr val="000066"/>
                </a:solidFill>
              </a:rPr>
              <a:t> </a:t>
            </a:r>
            <a:r>
              <a:rPr lang="it-IT" sz="1500" dirty="0" err="1">
                <a:solidFill>
                  <a:srgbClr val="000066"/>
                </a:solidFill>
              </a:rPr>
              <a:t>neck</a:t>
            </a:r>
            <a:r>
              <a:rPr lang="it-IT" sz="1500" dirty="0">
                <a:solidFill>
                  <a:srgbClr val="000066"/>
                </a:solidFill>
              </a:rPr>
              <a:t>:</a:t>
            </a:r>
          </a:p>
          <a:p>
            <a:r>
              <a:rPr lang="it-IT" sz="1500" dirty="0">
                <a:solidFill>
                  <a:srgbClr val="000066"/>
                </a:solidFill>
              </a:rPr>
              <a:t>39% </a:t>
            </a:r>
            <a:r>
              <a:rPr lang="it-IT" sz="1500" dirty="0" err="1">
                <a:solidFill>
                  <a:srgbClr val="000066"/>
                </a:solidFill>
              </a:rPr>
              <a:t>males</a:t>
            </a:r>
            <a:r>
              <a:rPr lang="it-IT" sz="1500" dirty="0">
                <a:solidFill>
                  <a:srgbClr val="000066"/>
                </a:solidFill>
              </a:rPr>
              <a:t> </a:t>
            </a:r>
            <a:r>
              <a:rPr lang="it-IT" sz="1500" dirty="0" err="1">
                <a:solidFill>
                  <a:srgbClr val="000066"/>
                </a:solidFill>
              </a:rPr>
              <a:t>osteopenic</a:t>
            </a:r>
            <a:endParaRPr lang="it-IT" sz="1500" dirty="0">
              <a:solidFill>
                <a:srgbClr val="000066"/>
              </a:solidFill>
            </a:endParaRPr>
          </a:p>
          <a:p>
            <a:r>
              <a:rPr lang="it-IT" sz="1500" dirty="0">
                <a:solidFill>
                  <a:srgbClr val="000066"/>
                </a:solidFill>
              </a:rPr>
              <a:t>39% </a:t>
            </a:r>
            <a:r>
              <a:rPr lang="it-IT" sz="1500" dirty="0" err="1">
                <a:solidFill>
                  <a:srgbClr val="000066"/>
                </a:solidFill>
              </a:rPr>
              <a:t>females</a:t>
            </a:r>
            <a:r>
              <a:rPr lang="it-IT" sz="1500" dirty="0">
                <a:solidFill>
                  <a:srgbClr val="000066"/>
                </a:solidFill>
              </a:rPr>
              <a:t>		“</a:t>
            </a:r>
          </a:p>
          <a:p>
            <a:r>
              <a:rPr lang="it-IT" sz="1500" dirty="0">
                <a:solidFill>
                  <a:srgbClr val="000066"/>
                </a:solidFill>
              </a:rPr>
              <a:t>2% </a:t>
            </a:r>
            <a:r>
              <a:rPr lang="it-IT" sz="1500" dirty="0" err="1">
                <a:solidFill>
                  <a:srgbClr val="000066"/>
                </a:solidFill>
              </a:rPr>
              <a:t>females</a:t>
            </a:r>
            <a:r>
              <a:rPr lang="it-IT" sz="1500" dirty="0">
                <a:solidFill>
                  <a:srgbClr val="000066"/>
                </a:solidFill>
              </a:rPr>
              <a:t> </a:t>
            </a:r>
            <a:r>
              <a:rPr lang="it-IT" sz="1500" dirty="0" err="1">
                <a:solidFill>
                  <a:srgbClr val="000066"/>
                </a:solidFill>
              </a:rPr>
              <a:t>osteoporotic</a:t>
            </a:r>
            <a:endParaRPr lang="it-IT" sz="1500" dirty="0">
              <a:solidFill>
                <a:srgbClr val="000066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264801" y="5900300"/>
            <a:ext cx="1419456" cy="56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it-IT" sz="1500" dirty="0" err="1">
                <a:solidFill>
                  <a:srgbClr val="000066"/>
                </a:solidFill>
              </a:rPr>
              <a:t>Gurnell</a:t>
            </a:r>
            <a:r>
              <a:rPr lang="it-IT" sz="1500" dirty="0">
                <a:solidFill>
                  <a:srgbClr val="000066"/>
                </a:solidFill>
              </a:rPr>
              <a:t> M </a:t>
            </a:r>
            <a:r>
              <a:rPr lang="it-IT" sz="1500" dirty="0" err="1">
                <a:solidFill>
                  <a:srgbClr val="000066"/>
                </a:solidFill>
              </a:rPr>
              <a:t>et</a:t>
            </a:r>
            <a:r>
              <a:rPr lang="it-IT" sz="1500" dirty="0">
                <a:solidFill>
                  <a:srgbClr val="000066"/>
                </a:solidFill>
              </a:rPr>
              <a:t> al</a:t>
            </a:r>
          </a:p>
          <a:p>
            <a:r>
              <a:rPr lang="it-IT" sz="1500" dirty="0">
                <a:solidFill>
                  <a:srgbClr val="000066"/>
                </a:solidFill>
              </a:rPr>
              <a:t>JCEM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5841" y="162738"/>
            <a:ext cx="4376160" cy="3549972"/>
          </a:xfrm>
          <a:ln/>
        </p:spPr>
      </p:pic>
      <p:pic>
        <p:nvPicPr>
          <p:cNvPr id="215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7840" y="2841419"/>
            <a:ext cx="4226400" cy="3809199"/>
          </a:xfrm>
          <a:ln/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893561" y="727277"/>
            <a:ext cx="3632240" cy="9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it-IT" sz="1800" dirty="0" err="1">
                <a:solidFill>
                  <a:schemeClr val="bg1"/>
                </a:solidFill>
              </a:rPr>
              <a:t>Bone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dirty="0" err="1">
                <a:solidFill>
                  <a:schemeClr val="bg1"/>
                </a:solidFill>
              </a:rPr>
              <a:t>Mineral</a:t>
            </a:r>
            <a:r>
              <a:rPr lang="it-IT" sz="1800" dirty="0">
                <a:solidFill>
                  <a:schemeClr val="bg1"/>
                </a:solidFill>
              </a:rPr>
              <a:t> Density in </a:t>
            </a:r>
          </a:p>
          <a:p>
            <a:pPr algn="ctr"/>
            <a:r>
              <a:rPr lang="it-IT" sz="1800" dirty="0" err="1">
                <a:solidFill>
                  <a:schemeClr val="bg1"/>
                </a:solidFill>
              </a:rPr>
              <a:t>patients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dirty="0" err="1">
                <a:solidFill>
                  <a:schemeClr val="bg1"/>
                </a:solidFill>
              </a:rPr>
              <a:t>with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dirty="0" err="1">
                <a:solidFill>
                  <a:schemeClr val="bg1"/>
                </a:solidFill>
              </a:rPr>
              <a:t>long-term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dirty="0" err="1">
                <a:solidFill>
                  <a:schemeClr val="bg1"/>
                </a:solidFill>
              </a:rPr>
              <a:t>treated</a:t>
            </a:r>
            <a:endParaRPr lang="it-IT" sz="1800" dirty="0">
              <a:solidFill>
                <a:schemeClr val="bg1"/>
              </a:solidFill>
            </a:endParaRPr>
          </a:p>
          <a:p>
            <a:pPr algn="ctr"/>
            <a:r>
              <a:rPr lang="it-IT" sz="1800" dirty="0" err="1">
                <a:solidFill>
                  <a:schemeClr val="bg1"/>
                </a:solidFill>
              </a:rPr>
              <a:t>Addison</a:t>
            </a:r>
            <a:r>
              <a:rPr lang="it-IT" sz="1800" dirty="0">
                <a:solidFill>
                  <a:schemeClr val="bg1"/>
                </a:solidFill>
              </a:rPr>
              <a:t>’s </a:t>
            </a:r>
            <a:r>
              <a:rPr lang="it-IT" sz="1800" dirty="0" err="1">
                <a:solidFill>
                  <a:schemeClr val="bg1"/>
                </a:solidFill>
              </a:rPr>
              <a:t>disease</a:t>
            </a:r>
            <a:r>
              <a:rPr lang="it-IT" sz="1800" dirty="0">
                <a:solidFill>
                  <a:schemeClr val="bg1"/>
                </a:solidFill>
              </a:rPr>
              <a:t> (n=25 </a:t>
            </a:r>
            <a:r>
              <a:rPr lang="it-IT" sz="1800" dirty="0" err="1">
                <a:solidFill>
                  <a:schemeClr val="bg1"/>
                </a:solidFill>
              </a:rPr>
              <a:t>patients</a:t>
            </a:r>
            <a:r>
              <a:rPr lang="it-IT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18560" y="6107682"/>
            <a:ext cx="3749760" cy="3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Jodar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et</a:t>
            </a:r>
            <a:r>
              <a:rPr lang="it-IT" sz="1600" dirty="0">
                <a:solidFill>
                  <a:schemeClr val="bg1"/>
                </a:solidFill>
              </a:rPr>
              <a:t> al </a:t>
            </a:r>
            <a:r>
              <a:rPr lang="it-IT" sz="1600" dirty="0" err="1">
                <a:solidFill>
                  <a:schemeClr val="bg1"/>
                </a:solidFill>
              </a:rPr>
              <a:t>Clinical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Endocrinology</a:t>
            </a:r>
            <a:r>
              <a:rPr lang="it-IT" sz="1600" dirty="0">
                <a:solidFill>
                  <a:schemeClr val="bg1"/>
                </a:solidFill>
              </a:rPr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09589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705920"/>
            <a:ext cx="3813175" cy="592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04825" y="63627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JCEM 2012</a:t>
            </a:r>
            <a:endParaRPr lang="it-IT" sz="1800" dirty="0"/>
          </a:p>
        </p:txBody>
      </p:sp>
      <p:sp>
        <p:nvSpPr>
          <p:cNvPr id="7" name="Rettangolo 6"/>
          <p:cNvSpPr/>
          <p:nvPr/>
        </p:nvSpPr>
        <p:spPr>
          <a:xfrm>
            <a:off x="4448175" y="4057650"/>
            <a:ext cx="3886200" cy="981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3360" y="358598"/>
            <a:ext cx="4955040" cy="6127843"/>
          </a:xfrm>
          <a:ln w="38100">
            <a:solidFill>
              <a:schemeClr val="bg1"/>
            </a:solidFill>
            <a:miter lim="800000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596640" y="6172488"/>
            <a:ext cx="1996537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it-IT" sz="1500" dirty="0">
                <a:solidFill>
                  <a:srgbClr val="000066"/>
                </a:solidFill>
              </a:rPr>
              <a:t>L</a:t>
            </a:r>
            <a:r>
              <a:rPr lang="en-US" sz="1500" dirty="0" err="1">
                <a:solidFill>
                  <a:srgbClr val="000066"/>
                </a:solidFill>
              </a:rPr>
              <a:t>øvås</a:t>
            </a:r>
            <a:r>
              <a:rPr lang="en-US" sz="1500" dirty="0">
                <a:solidFill>
                  <a:srgbClr val="000066"/>
                </a:solidFill>
              </a:rPr>
              <a:t> et al EJE 2009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25600" y="707115"/>
            <a:ext cx="2624273" cy="13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it-IT" sz="1600" dirty="0">
                <a:solidFill>
                  <a:srgbClr val="000066"/>
                </a:solidFill>
              </a:rPr>
              <a:t>BMD </a:t>
            </a:r>
            <a:r>
              <a:rPr lang="it-IT" sz="1600" dirty="0" err="1">
                <a:solidFill>
                  <a:srgbClr val="000066"/>
                </a:solidFill>
              </a:rPr>
              <a:t>Z-scores</a:t>
            </a:r>
            <a:r>
              <a:rPr lang="it-IT" sz="1600" dirty="0">
                <a:solidFill>
                  <a:srgbClr val="000066"/>
                </a:solidFill>
              </a:rPr>
              <a:t> in </a:t>
            </a:r>
            <a:r>
              <a:rPr lang="it-IT" sz="1600" dirty="0" err="1">
                <a:solidFill>
                  <a:srgbClr val="000066"/>
                </a:solidFill>
              </a:rPr>
              <a:t>Addison’s</a:t>
            </a:r>
            <a:endParaRPr lang="it-IT" sz="1600" dirty="0">
              <a:solidFill>
                <a:srgbClr val="000066"/>
              </a:solidFill>
            </a:endParaRPr>
          </a:p>
          <a:p>
            <a:r>
              <a:rPr lang="it-IT" sz="1600" dirty="0" err="1">
                <a:solidFill>
                  <a:srgbClr val="000066"/>
                </a:solidFill>
              </a:rPr>
              <a:t>disease</a:t>
            </a:r>
            <a:r>
              <a:rPr lang="it-IT" sz="1600" dirty="0">
                <a:solidFill>
                  <a:srgbClr val="000066"/>
                </a:solidFill>
              </a:rPr>
              <a:t> </a:t>
            </a:r>
            <a:r>
              <a:rPr lang="it-IT" sz="1600" dirty="0" err="1">
                <a:solidFill>
                  <a:srgbClr val="000066"/>
                </a:solidFill>
              </a:rPr>
              <a:t>patients</a:t>
            </a:r>
            <a:r>
              <a:rPr lang="it-IT" sz="1600" dirty="0">
                <a:solidFill>
                  <a:srgbClr val="000066"/>
                </a:solidFill>
              </a:rPr>
              <a:t> </a:t>
            </a:r>
            <a:r>
              <a:rPr lang="it-IT" sz="1600" dirty="0" err="1">
                <a:solidFill>
                  <a:srgbClr val="000066"/>
                </a:solidFill>
              </a:rPr>
              <a:t>from</a:t>
            </a:r>
            <a:r>
              <a:rPr lang="it-IT" sz="1600" dirty="0">
                <a:solidFill>
                  <a:srgbClr val="000066"/>
                </a:solidFill>
              </a:rPr>
              <a:t> </a:t>
            </a:r>
          </a:p>
          <a:p>
            <a:r>
              <a:rPr lang="it-IT" sz="1600" dirty="0" err="1">
                <a:solidFill>
                  <a:srgbClr val="000066"/>
                </a:solidFill>
              </a:rPr>
              <a:t>Norway</a:t>
            </a:r>
            <a:r>
              <a:rPr lang="it-IT" sz="1600" dirty="0">
                <a:solidFill>
                  <a:srgbClr val="000066"/>
                </a:solidFill>
              </a:rPr>
              <a:t> (n=187) and UK</a:t>
            </a:r>
          </a:p>
          <a:p>
            <a:r>
              <a:rPr lang="it-IT" sz="1600" dirty="0">
                <a:solidFill>
                  <a:srgbClr val="000066"/>
                </a:solidFill>
              </a:rPr>
              <a:t>and New </a:t>
            </a:r>
            <a:r>
              <a:rPr lang="it-IT" sz="1600" dirty="0" err="1">
                <a:solidFill>
                  <a:srgbClr val="000066"/>
                </a:solidFill>
              </a:rPr>
              <a:t>Zealand</a:t>
            </a:r>
            <a:r>
              <a:rPr lang="it-IT" sz="1600" dirty="0">
                <a:solidFill>
                  <a:srgbClr val="000066"/>
                </a:solidFill>
              </a:rPr>
              <a:t> (n=105)</a:t>
            </a:r>
          </a:p>
          <a:p>
            <a:endParaRPr lang="it-IT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1000"/>
            <a:ext cx="8801100" cy="506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1310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corticosteroid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dose and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duration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Addison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’s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BMD</a:t>
            </a:r>
            <a:b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(n=29 </a:t>
            </a:r>
            <a:r>
              <a:rPr lang="it-IT" sz="2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it-IT" sz="2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18644"/>
            <a:ext cx="9275040" cy="2128543"/>
          </a:xfrm>
          <a:ln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225760" y="6107682"/>
            <a:ext cx="3783885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9452"/>
            <a:r>
              <a:rPr lang="it-IT" sz="1500" dirty="0" err="1">
                <a:solidFill>
                  <a:srgbClr val="000066"/>
                </a:solidFill>
              </a:rPr>
              <a:t>Braatvedt</a:t>
            </a:r>
            <a:r>
              <a:rPr lang="en-US" sz="1500" dirty="0">
                <a:solidFill>
                  <a:srgbClr val="000066"/>
                </a:solidFill>
              </a:rPr>
              <a:t> et al Osteoporosis </a:t>
            </a:r>
            <a:r>
              <a:rPr lang="en-US" sz="1500" dirty="0" err="1">
                <a:solidFill>
                  <a:srgbClr val="000066"/>
                </a:solidFill>
              </a:rPr>
              <a:t>Internat</a:t>
            </a:r>
            <a:r>
              <a:rPr lang="en-US" sz="1500" dirty="0">
                <a:solidFill>
                  <a:srgbClr val="000066"/>
                </a:solidFill>
              </a:rPr>
              <a:t>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7761" y="1208287"/>
            <a:ext cx="6079680" cy="4670410"/>
          </a:xfrm>
          <a:ln w="38100">
            <a:solidFill>
              <a:schemeClr val="bg1"/>
            </a:solidFill>
            <a:miter lim="800000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09974" y="250586"/>
            <a:ext cx="6435251" cy="6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Correlation between weight-adjusted glucocorticoid</a:t>
            </a:r>
          </a:p>
          <a:p>
            <a:pPr algn="ctr"/>
            <a:r>
              <a:rPr lang="it-IT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dose and femoral neck Z-scores in Norwegian patients</a:t>
            </a:r>
            <a:r>
              <a:rPr lang="it-IT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34240" y="6329465"/>
            <a:ext cx="1996537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</a:rPr>
              <a:t>L</a:t>
            </a:r>
            <a:r>
              <a:rPr lang="en-US" sz="1500" dirty="0" err="1">
                <a:solidFill>
                  <a:schemeClr val="bg1"/>
                </a:solidFill>
              </a:rPr>
              <a:t>øvås</a:t>
            </a:r>
            <a:r>
              <a:rPr lang="en-US" sz="1500" dirty="0">
                <a:solidFill>
                  <a:schemeClr val="bg1"/>
                </a:solidFill>
              </a:rPr>
              <a:t> et al EJE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348" y="435190"/>
            <a:ext cx="1774371" cy="25754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73" y="3618317"/>
            <a:ext cx="1774371" cy="24583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2966" y="435190"/>
            <a:ext cx="1858920" cy="25754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1588" y="3661563"/>
            <a:ext cx="1882131" cy="245831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04129" y="4119493"/>
            <a:ext cx="35486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+mn-lt"/>
              </a:rPr>
              <a:t>Box-plot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+mn-lt"/>
              </a:rPr>
              <a:t> BMD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+mn-lt"/>
              </a:rPr>
              <a:t>Z-score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+mn-lt"/>
              </a:rPr>
              <a:t> an</a:t>
            </a:r>
            <a:r>
              <a:rPr lang="it-IT" sz="2400" dirty="0" smtClean="0">
                <a:solidFill>
                  <a:schemeClr val="bg1"/>
                </a:solidFill>
                <a:latin typeface="+mn-lt"/>
              </a:rPr>
              <a:t>d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+mn-lt"/>
              </a:rPr>
              <a:t>T-score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+mn-lt"/>
              </a:rPr>
              <a:t>subdivided</a:t>
            </a:r>
            <a:r>
              <a:rPr lang="it-IT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+mn-lt"/>
              </a:rPr>
              <a:t>according</a:t>
            </a:r>
            <a:r>
              <a:rPr lang="it-IT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+mn-lt"/>
              </a:rPr>
              <a:t>to</a:t>
            </a:r>
            <a:r>
              <a:rPr lang="it-IT" sz="2400" dirty="0" smtClean="0">
                <a:solidFill>
                  <a:schemeClr val="bg1"/>
                </a:solidFill>
                <a:latin typeface="+mn-lt"/>
              </a:rPr>
              <a:t> gender in 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+mn-lt"/>
              </a:rPr>
              <a:t>73 </a:t>
            </a:r>
            <a:r>
              <a:rPr lang="it-IT" sz="2400" b="0" i="0" u="none" strike="noStrike" dirty="0" err="1" smtClean="0">
                <a:solidFill>
                  <a:schemeClr val="bg1"/>
                </a:solidFill>
                <a:latin typeface="+mn-lt"/>
              </a:rPr>
              <a:t>pz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400" b="0" i="0" u="none" strike="noStrike" dirty="0" err="1" smtClean="0">
                <a:solidFill>
                  <a:schemeClr val="bg1"/>
                </a:solidFill>
                <a:latin typeface="+mn-lt"/>
              </a:rPr>
              <a:t>with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400" b="0" i="0" u="none" strike="noStrike" dirty="0" err="1" smtClean="0">
                <a:solidFill>
                  <a:schemeClr val="bg1"/>
                </a:solidFill>
                <a:latin typeface="+mn-lt"/>
              </a:rPr>
              <a:t>Addison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+mn-lt"/>
              </a:rPr>
              <a:t>’s </a:t>
            </a:r>
            <a:r>
              <a:rPr lang="it-IT" sz="2400" b="0" i="0" u="none" strike="noStrike" dirty="0" err="1" smtClean="0">
                <a:solidFill>
                  <a:schemeClr val="bg1"/>
                </a:solidFill>
                <a:latin typeface="+mn-lt"/>
              </a:rPr>
              <a:t>disease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+mn-lt"/>
              </a:rPr>
              <a:t> (in treatment </a:t>
            </a:r>
          </a:p>
          <a:p>
            <a:r>
              <a:rPr lang="it-IT" sz="2400" dirty="0" err="1" smtClean="0">
                <a:solidFill>
                  <a:schemeClr val="bg1"/>
                </a:solidFill>
                <a:latin typeface="+mn-lt"/>
              </a:rPr>
              <a:t>with</a:t>
            </a:r>
            <a:r>
              <a:rPr lang="it-IT" sz="2400" dirty="0" smtClean="0">
                <a:solidFill>
                  <a:schemeClr val="bg1"/>
                </a:solidFill>
                <a:latin typeface="+mn-lt"/>
              </a:rPr>
              <a:t> 15-30 mg/d HC)</a:t>
            </a:r>
            <a:endParaRPr lang="it-IT" sz="2400" b="0" i="0" u="none" strike="noStrike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dimisem"/>
          <p:cNvPicPr>
            <a:picLocks noChangeAspect="1" noChangeArrowheads="1"/>
          </p:cNvPicPr>
          <p:nvPr/>
        </p:nvPicPr>
        <p:blipFill>
          <a:blip r:embed="rId6" cstate="print"/>
          <a:srcRect r="23656" b="30739"/>
          <a:stretch>
            <a:fillRect/>
          </a:stretch>
        </p:blipFill>
        <p:spPr bwMode="auto">
          <a:xfrm>
            <a:off x="573088" y="508000"/>
            <a:ext cx="1092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4438650" y="457200"/>
            <a:ext cx="146685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276725" y="419100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Z-score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lumbar</a:t>
            </a:r>
            <a:r>
              <a:rPr lang="it-IT" sz="1200" b="1" dirty="0" smtClean="0"/>
              <a:t> spine</a:t>
            </a:r>
            <a:endParaRPr lang="it-IT" sz="1200" b="1" dirty="0"/>
          </a:p>
        </p:txBody>
      </p:sp>
      <p:sp>
        <p:nvSpPr>
          <p:cNvPr id="14" name="Rettangolo 13"/>
          <p:cNvSpPr/>
          <p:nvPr/>
        </p:nvSpPr>
        <p:spPr>
          <a:xfrm>
            <a:off x="6248400" y="485775"/>
            <a:ext cx="161925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296025" y="419100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Z-score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femoral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neck</a:t>
            </a:r>
            <a:endParaRPr lang="it-IT" sz="1200" b="1" dirty="0"/>
          </a:p>
        </p:txBody>
      </p:sp>
      <p:sp>
        <p:nvSpPr>
          <p:cNvPr id="16" name="Rettangolo 15"/>
          <p:cNvSpPr/>
          <p:nvPr/>
        </p:nvSpPr>
        <p:spPr>
          <a:xfrm>
            <a:off x="4352925" y="2828925"/>
            <a:ext cx="1628775" cy="133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343400" y="2724150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   </a:t>
            </a:r>
            <a:r>
              <a:rPr lang="it-IT" sz="1050" b="1" dirty="0" smtClean="0"/>
              <a:t>Total  </a:t>
            </a:r>
            <a:r>
              <a:rPr lang="it-IT" sz="1050" b="1" dirty="0" err="1" smtClean="0"/>
              <a:t>males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females</a:t>
            </a:r>
            <a:endParaRPr lang="it-IT" sz="1050" b="1" dirty="0"/>
          </a:p>
        </p:txBody>
      </p:sp>
      <p:sp>
        <p:nvSpPr>
          <p:cNvPr id="18" name="Rettangolo 17"/>
          <p:cNvSpPr/>
          <p:nvPr/>
        </p:nvSpPr>
        <p:spPr>
          <a:xfrm>
            <a:off x="6296025" y="2781300"/>
            <a:ext cx="1628775" cy="133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286500" y="2676525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   </a:t>
            </a:r>
            <a:r>
              <a:rPr lang="it-IT" sz="1050" b="1" dirty="0" smtClean="0"/>
              <a:t>Total  </a:t>
            </a:r>
            <a:r>
              <a:rPr lang="it-IT" sz="1050" b="1" dirty="0" err="1" smtClean="0"/>
              <a:t>males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females</a:t>
            </a:r>
            <a:endParaRPr lang="it-IT" sz="1050" b="1" dirty="0"/>
          </a:p>
        </p:txBody>
      </p:sp>
      <p:sp>
        <p:nvSpPr>
          <p:cNvPr id="20" name="Rettangolo 19"/>
          <p:cNvSpPr/>
          <p:nvPr/>
        </p:nvSpPr>
        <p:spPr>
          <a:xfrm>
            <a:off x="342900" y="5886450"/>
            <a:ext cx="1628775" cy="133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33375" y="5781675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   </a:t>
            </a:r>
            <a:r>
              <a:rPr lang="it-IT" sz="1050" b="1" dirty="0" smtClean="0"/>
              <a:t>Total  </a:t>
            </a:r>
            <a:r>
              <a:rPr lang="it-IT" sz="1050" b="1" dirty="0" err="1" smtClean="0"/>
              <a:t>males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females</a:t>
            </a:r>
            <a:endParaRPr lang="it-IT" sz="1050" b="1" dirty="0"/>
          </a:p>
        </p:txBody>
      </p:sp>
      <p:sp>
        <p:nvSpPr>
          <p:cNvPr id="22" name="Rettangolo 21"/>
          <p:cNvSpPr/>
          <p:nvPr/>
        </p:nvSpPr>
        <p:spPr>
          <a:xfrm>
            <a:off x="2400300" y="5895975"/>
            <a:ext cx="1628775" cy="133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390775" y="5791200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   </a:t>
            </a:r>
            <a:r>
              <a:rPr lang="it-IT" sz="1050" b="1" dirty="0" smtClean="0"/>
              <a:t>Total  </a:t>
            </a:r>
            <a:r>
              <a:rPr lang="it-IT" sz="1050" b="1" dirty="0" err="1" smtClean="0"/>
              <a:t>males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females</a:t>
            </a:r>
            <a:endParaRPr lang="it-IT" sz="1050" b="1" dirty="0"/>
          </a:p>
        </p:txBody>
      </p:sp>
      <p:sp>
        <p:nvSpPr>
          <p:cNvPr id="24" name="Rettangolo 23"/>
          <p:cNvSpPr/>
          <p:nvPr/>
        </p:nvSpPr>
        <p:spPr>
          <a:xfrm>
            <a:off x="409575" y="3657600"/>
            <a:ext cx="1466850" cy="180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47650" y="3619500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T-score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lumbar</a:t>
            </a:r>
            <a:r>
              <a:rPr lang="it-IT" sz="1200" b="1" dirty="0" smtClean="0"/>
              <a:t> spine</a:t>
            </a:r>
            <a:endParaRPr lang="it-IT" sz="1200" b="1" dirty="0"/>
          </a:p>
        </p:txBody>
      </p:sp>
      <p:sp>
        <p:nvSpPr>
          <p:cNvPr id="26" name="Rettangolo 25"/>
          <p:cNvSpPr/>
          <p:nvPr/>
        </p:nvSpPr>
        <p:spPr>
          <a:xfrm>
            <a:off x="2286000" y="3686175"/>
            <a:ext cx="161925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333625" y="3619500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T-score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femoral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neck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xmlns="" val="5368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59128"/>
            <a:ext cx="3658751" cy="38965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678" y="1251728"/>
            <a:ext cx="3658751" cy="389653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7201" y="5470101"/>
            <a:ext cx="7979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Correlation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between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disease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duration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femoral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or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lumbar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BMD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Z-score</a:t>
            </a:r>
            <a:endParaRPr lang="it-IT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 descr="dimisem"/>
          <p:cNvPicPr>
            <a:picLocks noChangeAspect="1" noChangeArrowheads="1"/>
          </p:cNvPicPr>
          <p:nvPr/>
        </p:nvPicPr>
        <p:blipFill>
          <a:blip r:embed="rId4" cstate="print"/>
          <a:srcRect r="23656" b="30739"/>
          <a:stretch>
            <a:fillRect/>
          </a:stretch>
        </p:blipFill>
        <p:spPr bwMode="auto">
          <a:xfrm>
            <a:off x="3906838" y="60325"/>
            <a:ext cx="1092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390650" y="4667250"/>
            <a:ext cx="184785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524000" y="4724400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Disease</a:t>
            </a:r>
            <a:r>
              <a:rPr lang="it-IT" sz="1200" dirty="0" smtClean="0"/>
              <a:t> </a:t>
            </a:r>
            <a:r>
              <a:rPr lang="it-IT" sz="1200" dirty="0" err="1" smtClean="0"/>
              <a:t>duration</a:t>
            </a:r>
            <a:r>
              <a:rPr lang="it-IT" sz="1200" dirty="0" smtClean="0"/>
              <a:t> (</a:t>
            </a:r>
            <a:r>
              <a:rPr lang="it-IT" sz="1200" dirty="0" err="1" smtClean="0"/>
              <a:t>yrs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5781675" y="4924425"/>
            <a:ext cx="1847850" cy="20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915025" y="4848225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/>
              <a:t>Disease</a:t>
            </a:r>
            <a:r>
              <a:rPr lang="it-IT" sz="1200" dirty="0" smtClean="0"/>
              <a:t> </a:t>
            </a:r>
            <a:r>
              <a:rPr lang="it-IT" sz="1200" dirty="0" err="1" smtClean="0"/>
              <a:t>duration</a:t>
            </a:r>
            <a:r>
              <a:rPr lang="it-IT" sz="1200" dirty="0" smtClean="0"/>
              <a:t> (</a:t>
            </a:r>
            <a:r>
              <a:rPr lang="it-IT" sz="1200" dirty="0" err="1" smtClean="0"/>
              <a:t>yrs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12" name="Rettangolo 11"/>
          <p:cNvSpPr/>
          <p:nvPr/>
        </p:nvSpPr>
        <p:spPr>
          <a:xfrm>
            <a:off x="485776" y="1914525"/>
            <a:ext cx="171450" cy="204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240150" y="2951642"/>
            <a:ext cx="1680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lumbar</a:t>
            </a:r>
            <a:r>
              <a:rPr lang="it-IT" sz="1050" b="1" dirty="0" smtClean="0"/>
              <a:t> spine</a:t>
            </a:r>
            <a:endParaRPr lang="it-IT" sz="1050" b="1" dirty="0"/>
          </a:p>
        </p:txBody>
      </p:sp>
      <p:sp>
        <p:nvSpPr>
          <p:cNvPr id="14" name="Rettangolo 13"/>
          <p:cNvSpPr/>
          <p:nvPr/>
        </p:nvSpPr>
        <p:spPr>
          <a:xfrm>
            <a:off x="4819652" y="1971676"/>
            <a:ext cx="171450" cy="204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4093726" y="3008793"/>
            <a:ext cx="1680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femoral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neck</a:t>
            </a:r>
            <a:endParaRPr lang="it-IT" sz="1050" b="1" dirty="0"/>
          </a:p>
        </p:txBody>
      </p:sp>
    </p:spTree>
    <p:extLst>
      <p:ext uri="{BB962C8B-B14F-4D97-AF65-F5344CB8AC3E}">
        <p14:creationId xmlns:p14="http://schemas.microsoft.com/office/powerpoint/2010/main" xmlns="" val="240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92088"/>
            <a:ext cx="8229600" cy="1143001"/>
          </a:xfrm>
        </p:spPr>
        <p:txBody>
          <a:bodyPr wrap="none" lIns="0" tIns="0" rIns="0" bIns="0" anchor="t"/>
          <a:lstStyle/>
          <a:p>
            <a:pPr defTabSz="414338" eaLnBrk="1" hangingPunct="1"/>
            <a:r>
              <a:rPr lang="en-GB" sz="4600" smtClean="0"/>
              <a:t>           </a:t>
            </a:r>
            <a:r>
              <a:rPr lang="en-GB" sz="2400" smtClean="0"/>
              <a:t>  </a:t>
            </a:r>
            <a:r>
              <a:rPr lang="en-GB" sz="2800" b="1" smtClean="0">
                <a:latin typeface="Times New Roman" pitchFamily="18" charset="0"/>
                <a:cs typeface="Times New Roman" pitchFamily="18" charset="0"/>
              </a:rPr>
              <a:t>Definition and forms of adrenal insufficiency (AI)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mtClean="0">
                <a:solidFill>
                  <a:srgbClr val="519F1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291" name="Rectangle 6"/>
          <p:cNvSpPr txBox="1">
            <a:spLocks noGrp="1" noChangeArrowheads="1"/>
          </p:cNvSpPr>
          <p:nvPr/>
        </p:nvSpPr>
        <p:spPr bwMode="auto">
          <a:xfrm>
            <a:off x="466725" y="6864350"/>
            <a:ext cx="8747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it-IT" sz="120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134938" y="6289675"/>
            <a:ext cx="59912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marL="227013" indent="-227013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Tx/>
              <a:buAutoNum type="arabicPeriod"/>
            </a:pPr>
            <a:r>
              <a:rPr lang="sv-SE" sz="1100">
                <a:latin typeface="Times New Roman" pitchFamily="18" charset="0"/>
                <a:ea typeface="Geneva"/>
                <a:cs typeface="Geneva"/>
              </a:rPr>
              <a:t>Arlt W. In: Harrison’s Principles of Internal Medicine, 18th ed. 2012. Chapter 342, pp.</a:t>
            </a:r>
            <a:r>
              <a:rPr lang="en-GB" sz="1100">
                <a:latin typeface="Times New Roman" pitchFamily="18" charset="0"/>
                <a:ea typeface="Geneva"/>
                <a:cs typeface="Geneva"/>
              </a:rPr>
              <a:t> 2940–2961</a:t>
            </a:r>
            <a:endParaRPr lang="sv-SE" sz="1100">
              <a:latin typeface="Times New Roman" pitchFamily="18" charset="0"/>
              <a:ea typeface="Geneva"/>
              <a:cs typeface="Geneva"/>
            </a:endParaRPr>
          </a:p>
          <a:p>
            <a:pPr marL="227013" indent="-227013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Tx/>
              <a:buAutoNum type="arabicPeriod"/>
            </a:pPr>
            <a:r>
              <a:rPr lang="sv-SE" sz="1100">
                <a:latin typeface="Times New Roman" pitchFamily="18" charset="0"/>
                <a:ea typeface="Geneva"/>
                <a:cs typeface="Geneva"/>
              </a:rPr>
              <a:t>Artl W and Allolio B. Lancet 2003;361:1881</a:t>
            </a:r>
            <a:r>
              <a:rPr lang="en-GB" sz="1100">
                <a:latin typeface="Times New Roman" pitchFamily="18" charset="0"/>
                <a:ea typeface="Geneva"/>
                <a:cs typeface="Geneva"/>
              </a:rPr>
              <a:t>–18</a:t>
            </a:r>
            <a:r>
              <a:rPr lang="sv-SE" sz="1100">
                <a:latin typeface="Times New Roman" pitchFamily="18" charset="0"/>
                <a:ea typeface="Geneva"/>
                <a:cs typeface="Geneva"/>
              </a:rPr>
              <a:t>93</a:t>
            </a:r>
          </a:p>
          <a:p>
            <a:pPr marL="227013" indent="-227013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Tx/>
              <a:buAutoNum type="arabicPeriod"/>
            </a:pPr>
            <a:r>
              <a:rPr lang="sv-SE" sz="1100">
                <a:latin typeface="Times New Roman" pitchFamily="18" charset="0"/>
                <a:ea typeface="Geneva"/>
                <a:cs typeface="Geneva"/>
              </a:rPr>
              <a:t>Regal M et al. Clin Endocrinol 2001;55:735</a:t>
            </a:r>
            <a:r>
              <a:rPr lang="en-GB" sz="1100">
                <a:latin typeface="Times New Roman" pitchFamily="18" charset="0"/>
                <a:ea typeface="Geneva"/>
                <a:cs typeface="Geneva"/>
              </a:rPr>
              <a:t>–7</a:t>
            </a:r>
            <a:r>
              <a:rPr lang="sv-SE" sz="1100">
                <a:latin typeface="Times New Roman" pitchFamily="18" charset="0"/>
                <a:ea typeface="Geneva"/>
                <a:cs typeface="Geneva"/>
              </a:rPr>
              <a:t>40</a:t>
            </a:r>
          </a:p>
        </p:txBody>
      </p:sp>
      <p:sp>
        <p:nvSpPr>
          <p:cNvPr id="14" name="Platshållare för innehåll 2"/>
          <p:cNvSpPr txBox="1">
            <a:spLocks/>
          </p:cNvSpPr>
          <p:nvPr/>
        </p:nvSpPr>
        <p:spPr>
          <a:xfrm>
            <a:off x="439738" y="392113"/>
            <a:ext cx="8229600" cy="863600"/>
          </a:xfrm>
          <a:prstGeom prst="rect">
            <a:avLst/>
          </a:prstGeom>
        </p:spPr>
        <p:txBody>
          <a:bodyPr lIns="91430" tIns="45715" rIns="91430" bIns="45715"/>
          <a:lstStyle>
            <a:lvl1pPr marL="287338" indent="-2873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80B536"/>
              </a:buClr>
              <a:buFont typeface="Wingdings 2" pitchFamily="84" charset="2"/>
              <a:buChar char=""/>
              <a:defRPr sz="2800">
                <a:solidFill>
                  <a:schemeClr val="tx1"/>
                </a:solidFill>
                <a:latin typeface="+mn-lt"/>
                <a:ea typeface="Geneva" charset="0"/>
                <a:cs typeface="Geneva" pitchFamily="84" charset="0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80B536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Arial" pitchFamily="-11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80B536"/>
              </a:buClr>
              <a:buFont typeface="Wingdings 2" pitchFamily="84" charset="2"/>
              <a:buChar char=""/>
              <a:defRPr sz="2000">
                <a:solidFill>
                  <a:schemeClr val="tx1"/>
                </a:solidFill>
                <a:latin typeface="+mn-lt"/>
                <a:ea typeface="Arial" pitchFamily="-11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80B536"/>
              </a:buClr>
              <a:buChar char="–"/>
              <a:defRPr>
                <a:solidFill>
                  <a:schemeClr val="tx1"/>
                </a:solidFill>
                <a:latin typeface="+mn-lt"/>
                <a:ea typeface="Arial" pitchFamily="-11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80B536"/>
              </a:buClr>
              <a:buChar char="»"/>
              <a:defRPr>
                <a:solidFill>
                  <a:schemeClr val="tx1"/>
                </a:solidFill>
                <a:latin typeface="+mn-lt"/>
                <a:ea typeface="Arial" pitchFamily="-111" charset="0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781969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781969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781969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781969"/>
              </a:buClr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414726">
              <a:lnSpc>
                <a:spcPct val="98000"/>
              </a:lnSpc>
              <a:buSzPct val="45000"/>
              <a:buFont typeface="Wingdings 2" pitchFamily="84" charset="2"/>
              <a:buNone/>
              <a:defRPr/>
            </a:pPr>
            <a:r>
              <a:rPr lang="sv-SE" sz="2000" b="1" dirty="0" smtClean="0">
                <a:ea typeface="Geneva" pitchFamily="34" charset="0"/>
              </a:rPr>
              <a:t>Two main forms:</a:t>
            </a:r>
            <a:r>
              <a:rPr lang="sv-SE" sz="2000" b="1" baseline="30000" dirty="0" smtClean="0">
                <a:ea typeface="Geneva" pitchFamily="34" charset="0"/>
              </a:rPr>
              <a:t>1,2</a:t>
            </a:r>
            <a:endParaRPr lang="sv-SE" sz="2000" b="1" dirty="0" smtClean="0">
              <a:ea typeface="Geneva" pitchFamily="34" charset="0"/>
            </a:endParaRPr>
          </a:p>
          <a:p>
            <a:pPr marL="0" indent="0" defTabSz="414726">
              <a:lnSpc>
                <a:spcPct val="98000"/>
              </a:lnSpc>
              <a:buSzPct val="45000"/>
              <a:buFont typeface="Wingdings 2" pitchFamily="84" charset="2"/>
              <a:buNone/>
              <a:defRPr/>
            </a:pPr>
            <a:endParaRPr lang="sv-SE" dirty="0" smtClean="0">
              <a:ea typeface="Arial" charset="0"/>
            </a:endParaRPr>
          </a:p>
          <a:p>
            <a:pPr defTabSz="414726">
              <a:lnSpc>
                <a:spcPct val="98000"/>
              </a:lnSpc>
              <a:buSzPct val="45000"/>
              <a:buFont typeface="Wingdings 2" pitchFamily="18" charset="2"/>
              <a:buNone/>
              <a:defRPr/>
            </a:pPr>
            <a:r>
              <a:rPr lang="sv-SE" dirty="0" smtClean="0">
                <a:ea typeface="Geneva" pitchFamily="34" charset="0"/>
              </a:rPr>
              <a:t> </a:t>
            </a:r>
          </a:p>
        </p:txBody>
      </p:sp>
      <p:sp>
        <p:nvSpPr>
          <p:cNvPr id="12294" name="Rounded Rectangle 6"/>
          <p:cNvSpPr>
            <a:spLocks noChangeArrowheads="1"/>
          </p:cNvSpPr>
          <p:nvPr/>
        </p:nvSpPr>
        <p:spPr bwMode="auto">
          <a:xfrm>
            <a:off x="750888" y="960438"/>
            <a:ext cx="3475037" cy="895350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9525" algn="ctr">
            <a:noFill/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latin typeface="Times New Roman" pitchFamily="18" charset="0"/>
                <a:ea typeface="Geneva"/>
                <a:cs typeface="Geneva"/>
              </a:rPr>
              <a:t>Primary AI</a:t>
            </a:r>
          </a:p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b="1">
                <a:solidFill>
                  <a:schemeClr val="bg1"/>
                </a:solidFill>
                <a:latin typeface="Times New Roman" pitchFamily="18" charset="0"/>
                <a:ea typeface="Geneva"/>
                <a:cs typeface="Geneva"/>
              </a:rPr>
              <a:t>(Addison’s disease)</a:t>
            </a:r>
          </a:p>
        </p:txBody>
      </p:sp>
      <p:sp>
        <p:nvSpPr>
          <p:cNvPr id="12295" name="Rounded Rectangle 20"/>
          <p:cNvSpPr>
            <a:spLocks noChangeArrowheads="1"/>
          </p:cNvSpPr>
          <p:nvPr/>
        </p:nvSpPr>
        <p:spPr bwMode="auto">
          <a:xfrm>
            <a:off x="4840288" y="969963"/>
            <a:ext cx="3687762" cy="8953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b="1">
                <a:solidFill>
                  <a:schemeClr val="accent2"/>
                </a:solidFill>
                <a:latin typeface="Times New Roman" pitchFamily="18" charset="0"/>
                <a:ea typeface="Geneva"/>
                <a:cs typeface="Geneva"/>
              </a:rPr>
              <a:t>Secondary AI</a:t>
            </a:r>
          </a:p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b="1">
                <a:solidFill>
                  <a:schemeClr val="accent2"/>
                </a:solidFill>
                <a:latin typeface="Times New Roman" pitchFamily="18" charset="0"/>
                <a:ea typeface="Geneva"/>
                <a:cs typeface="Geneva"/>
              </a:rPr>
              <a:t>(Hypopituitarism)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66725" y="1939925"/>
            <a:ext cx="41052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Caused by </a:t>
            </a:r>
            <a:r>
              <a:rPr lang="en-GB" sz="2200" b="1">
                <a:solidFill>
                  <a:schemeClr val="accent2"/>
                </a:solidFill>
                <a:latin typeface="Times New Roman" pitchFamily="18" charset="0"/>
                <a:ea typeface="Geneva"/>
                <a:cs typeface="Geneva"/>
              </a:rPr>
              <a:t>adrenal gland destruction or dysfunction</a:t>
            </a:r>
          </a:p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Prevalence: 93–140 per million</a:t>
            </a:r>
          </a:p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Peak age at diagnosis: 4th decade</a:t>
            </a:r>
          </a:p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Deficit in glucocorticoid and mineralocorticoid</a:t>
            </a:r>
          </a:p>
        </p:txBody>
      </p:sp>
      <p:sp>
        <p:nvSpPr>
          <p:cNvPr id="12297" name="TextBox 23"/>
          <p:cNvSpPr txBox="1">
            <a:spLocks noChangeArrowheads="1"/>
          </p:cNvSpPr>
          <p:nvPr/>
        </p:nvSpPr>
        <p:spPr bwMode="auto">
          <a:xfrm>
            <a:off x="4840288" y="1939925"/>
            <a:ext cx="4054475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Caused primarily by </a:t>
            </a:r>
            <a:r>
              <a:rPr lang="en-GB" sz="2200" b="1">
                <a:solidFill>
                  <a:schemeClr val="accent2"/>
                </a:solidFill>
                <a:latin typeface="Times New Roman" pitchFamily="18" charset="0"/>
                <a:ea typeface="Geneva"/>
                <a:cs typeface="Geneva"/>
              </a:rPr>
              <a:t>hypothalamic/pituitary tumours</a:t>
            </a:r>
          </a:p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Prevalence: 150–280 per million</a:t>
            </a:r>
          </a:p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Peak age at diagnosis: 6th decade</a:t>
            </a:r>
          </a:p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Deficit in glucocorticoid </a:t>
            </a:r>
            <a:br>
              <a:rPr lang="en-GB" sz="2200">
                <a:latin typeface="Times New Roman" pitchFamily="18" charset="0"/>
                <a:ea typeface="Geneva"/>
                <a:cs typeface="Geneva"/>
              </a:rPr>
            </a:br>
            <a:r>
              <a:rPr lang="en-GB" sz="2200">
                <a:latin typeface="Times New Roman" pitchFamily="18" charset="0"/>
                <a:ea typeface="Geneva"/>
                <a:cs typeface="Geneva"/>
              </a:rPr>
              <a:t>(not mineralocorticoid)</a:t>
            </a:r>
          </a:p>
          <a:p>
            <a:pPr marL="341313" indent="-341313" defTabSz="414338" hangingPunct="0">
              <a:lnSpc>
                <a:spcPct val="98000"/>
              </a:lnSpc>
              <a:buClr>
                <a:srgbClr val="80B536"/>
              </a:buClr>
              <a:buSzPct val="45000"/>
              <a:buFont typeface="Arial" pitchFamily="34" charset="0"/>
              <a:buChar char="•"/>
            </a:pPr>
            <a:r>
              <a:rPr lang="en-GB" sz="2200">
                <a:latin typeface="Times New Roman" pitchFamily="18" charset="0"/>
                <a:ea typeface="Geneva"/>
                <a:cs typeface="Geneva"/>
              </a:rPr>
              <a:t>May have multiple pituitary hormone deficiencies</a:t>
            </a:r>
            <a:r>
              <a:rPr lang="en-GB" sz="2200" baseline="30000">
                <a:latin typeface="Times New Roman" pitchFamily="18" charset="0"/>
                <a:ea typeface="Geneva"/>
                <a:cs typeface="Geneva"/>
              </a:rPr>
              <a:t>3</a:t>
            </a:r>
            <a:endParaRPr lang="en-GB" sz="220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2298" name="Platshållare för innehåll 2"/>
          <p:cNvSpPr txBox="1">
            <a:spLocks/>
          </p:cNvSpPr>
          <p:nvPr/>
        </p:nvSpPr>
        <p:spPr bwMode="auto">
          <a:xfrm>
            <a:off x="457200" y="5538788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285750" indent="-285750" defTabSz="414338" eaLnBrk="0" hangingPunct="0">
              <a:lnSpc>
                <a:spcPct val="98000"/>
              </a:lnSpc>
              <a:spcBef>
                <a:spcPct val="35000"/>
              </a:spcBef>
              <a:buClr>
                <a:srgbClr val="80B536"/>
              </a:buClr>
              <a:buSzPct val="45000"/>
              <a:buFont typeface="Wingdings 2" pitchFamily="18" charset="2"/>
              <a:buChar char=""/>
            </a:pPr>
            <a:r>
              <a:rPr lang="sv-SE" i="1">
                <a:latin typeface="Times New Roman" pitchFamily="18" charset="0"/>
                <a:ea typeface="Geneva"/>
                <a:cs typeface="Geneva"/>
              </a:rPr>
              <a:t>Tertiary/temporary AI may occur after a prolonged period of endogenous or exogenous pharmaceutical glucocorticoid exposure</a:t>
            </a:r>
            <a:r>
              <a:rPr lang="sv-SE" i="1" baseline="30000">
                <a:latin typeface="Times New Roman" pitchFamily="18" charset="0"/>
                <a:ea typeface="Geneva"/>
                <a:cs typeface="Geneva"/>
              </a:rPr>
              <a:t>1</a:t>
            </a:r>
            <a:endParaRPr lang="sv-SE" i="1">
              <a:latin typeface="Times New Roman" pitchFamily="18" charset="0"/>
              <a:ea typeface="Geneva"/>
              <a:cs typeface="Genev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183" y="1055528"/>
            <a:ext cx="2621837" cy="52867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" y="176714"/>
            <a:ext cx="8871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Follow-up </a:t>
            </a:r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lumbar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femoral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Z-score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no </a:t>
            </a:r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specific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treatment</a:t>
            </a:r>
            <a:endParaRPr lang="it-IT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8021" y="1054620"/>
            <a:ext cx="2621836" cy="5286762"/>
          </a:xfrm>
          <a:prstGeom prst="rect">
            <a:avLst/>
          </a:prstGeom>
        </p:spPr>
      </p:pic>
      <p:pic>
        <p:nvPicPr>
          <p:cNvPr id="6" name="Picture 2" descr="dimisem"/>
          <p:cNvPicPr>
            <a:picLocks noChangeAspect="1" noChangeArrowheads="1"/>
          </p:cNvPicPr>
          <p:nvPr/>
        </p:nvPicPr>
        <p:blipFill>
          <a:blip r:embed="rId4" cstate="print"/>
          <a:srcRect r="23656" b="30739"/>
          <a:stretch>
            <a:fillRect/>
          </a:stretch>
        </p:blipFill>
        <p:spPr bwMode="auto">
          <a:xfrm>
            <a:off x="3678238" y="5241925"/>
            <a:ext cx="1092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590675" y="6010274"/>
            <a:ext cx="1552575" cy="310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19225" y="6010274"/>
            <a:ext cx="1899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Duration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of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follow-</a:t>
            </a:r>
            <a:r>
              <a:rPr lang="it-IT" sz="1050" b="1" dirty="0" smtClean="0"/>
              <a:t> up (</a:t>
            </a:r>
            <a:r>
              <a:rPr lang="it-IT" sz="1050" b="1" dirty="0" err="1" smtClean="0"/>
              <a:t>yrs</a:t>
            </a:r>
            <a:r>
              <a:rPr lang="it-IT" sz="1050" b="1" dirty="0" smtClean="0"/>
              <a:t>)</a:t>
            </a:r>
            <a:endParaRPr lang="it-IT" sz="1050" b="1" dirty="0"/>
          </a:p>
        </p:txBody>
      </p:sp>
      <p:sp>
        <p:nvSpPr>
          <p:cNvPr id="9" name="Rettangolo 8"/>
          <p:cNvSpPr/>
          <p:nvPr/>
        </p:nvSpPr>
        <p:spPr>
          <a:xfrm>
            <a:off x="5638800" y="6048375"/>
            <a:ext cx="1552575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67350" y="6048375"/>
            <a:ext cx="18998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err="1" smtClean="0"/>
              <a:t>Duration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of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follow-</a:t>
            </a:r>
            <a:r>
              <a:rPr lang="it-IT" sz="1050" b="1" dirty="0" smtClean="0"/>
              <a:t> up (</a:t>
            </a:r>
            <a:r>
              <a:rPr lang="it-IT" sz="1050" b="1" dirty="0" err="1" smtClean="0"/>
              <a:t>yrs</a:t>
            </a:r>
            <a:r>
              <a:rPr lang="it-IT" sz="1050" b="1" dirty="0" smtClean="0"/>
              <a:t>)</a:t>
            </a:r>
            <a:endParaRPr lang="it-IT" sz="1050" b="1" dirty="0"/>
          </a:p>
        </p:txBody>
      </p:sp>
      <p:sp>
        <p:nvSpPr>
          <p:cNvPr id="11" name="Rettangolo 10"/>
          <p:cNvSpPr/>
          <p:nvPr/>
        </p:nvSpPr>
        <p:spPr>
          <a:xfrm>
            <a:off x="962026" y="2409825"/>
            <a:ext cx="171450" cy="204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236100" y="3446942"/>
            <a:ext cx="1680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lumbar</a:t>
            </a:r>
            <a:r>
              <a:rPr lang="it-IT" sz="1050" b="1" dirty="0" smtClean="0"/>
              <a:t> spine</a:t>
            </a:r>
            <a:endParaRPr lang="it-IT" sz="1050" b="1" dirty="0"/>
          </a:p>
        </p:txBody>
      </p:sp>
      <p:sp>
        <p:nvSpPr>
          <p:cNvPr id="13" name="Rettangolo 12"/>
          <p:cNvSpPr/>
          <p:nvPr/>
        </p:nvSpPr>
        <p:spPr>
          <a:xfrm>
            <a:off x="4924427" y="2438401"/>
            <a:ext cx="171450" cy="204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4198501" y="3475518"/>
            <a:ext cx="1680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femoral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neck</a:t>
            </a:r>
            <a:endParaRPr lang="it-IT" sz="1050" b="1" dirty="0"/>
          </a:p>
        </p:txBody>
      </p:sp>
      <p:sp>
        <p:nvSpPr>
          <p:cNvPr id="15" name="Rettangolo 14"/>
          <p:cNvSpPr/>
          <p:nvPr/>
        </p:nvSpPr>
        <p:spPr>
          <a:xfrm>
            <a:off x="1473200" y="1143000"/>
            <a:ext cx="1803400" cy="445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448300" y="1130300"/>
            <a:ext cx="1803400" cy="445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91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878" y="1128290"/>
            <a:ext cx="2608295" cy="54577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500" y="1106531"/>
            <a:ext cx="2608295" cy="54274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3669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ollow-up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lumbar</a:t>
            </a:r>
            <a:r>
              <a:rPr lang="it-IT" sz="20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it-IT" sz="2000" b="0" i="0" u="none" strike="noStrike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femoral</a:t>
            </a:r>
            <a:r>
              <a:rPr lang="it-IT" sz="20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Z-score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whom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BMD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analysis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was</a:t>
            </a:r>
            <a:r>
              <a:rPr lang="it-IT" sz="20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available</a:t>
            </a:r>
            <a:r>
              <a:rPr lang="it-IT" sz="20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since</a:t>
            </a:r>
            <a:r>
              <a:rPr lang="it-IT" sz="20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 first </a:t>
            </a:r>
            <a:r>
              <a:rPr lang="it-IT" sz="2000" b="0" i="0" u="none" strike="noStrike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year</a:t>
            </a:r>
            <a:r>
              <a:rPr lang="it-IT" sz="20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after</a:t>
            </a:r>
            <a:r>
              <a:rPr lang="it-IT" sz="20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b="0" i="0" u="none" strike="noStrike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diagnosis</a:t>
            </a:r>
            <a:endParaRPr lang="it-IT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 descr="dimisem"/>
          <p:cNvPicPr>
            <a:picLocks noChangeAspect="1" noChangeArrowheads="1"/>
          </p:cNvPicPr>
          <p:nvPr/>
        </p:nvPicPr>
        <p:blipFill>
          <a:blip r:embed="rId4" cstate="print"/>
          <a:srcRect r="23656" b="30739"/>
          <a:stretch>
            <a:fillRect/>
          </a:stretch>
        </p:blipFill>
        <p:spPr bwMode="auto">
          <a:xfrm>
            <a:off x="7573963" y="5470525"/>
            <a:ext cx="1092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647826" y="2562225"/>
            <a:ext cx="171450" cy="204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921900" y="3599342"/>
            <a:ext cx="1680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lumbar</a:t>
            </a:r>
            <a:r>
              <a:rPr lang="it-IT" sz="1050" b="1" dirty="0" smtClean="0"/>
              <a:t> spine</a:t>
            </a:r>
            <a:endParaRPr lang="it-IT" sz="1050" b="1" dirty="0"/>
          </a:p>
        </p:txBody>
      </p:sp>
      <p:sp>
        <p:nvSpPr>
          <p:cNvPr id="10" name="Rettangolo 9"/>
          <p:cNvSpPr/>
          <p:nvPr/>
        </p:nvSpPr>
        <p:spPr>
          <a:xfrm>
            <a:off x="4686302" y="2438401"/>
            <a:ext cx="171450" cy="204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3960376" y="3475518"/>
            <a:ext cx="16804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femoral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neck</a:t>
            </a:r>
            <a:endParaRPr lang="it-IT" sz="1050" b="1" dirty="0"/>
          </a:p>
        </p:txBody>
      </p:sp>
      <p:sp>
        <p:nvSpPr>
          <p:cNvPr id="12" name="Rettangolo 11"/>
          <p:cNvSpPr/>
          <p:nvPr/>
        </p:nvSpPr>
        <p:spPr>
          <a:xfrm>
            <a:off x="2209800" y="6238874"/>
            <a:ext cx="1552575" cy="310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05025" y="6200774"/>
            <a:ext cx="1899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Duration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of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follow-</a:t>
            </a:r>
            <a:r>
              <a:rPr lang="it-IT" sz="1050" b="1" dirty="0" smtClean="0"/>
              <a:t> up (</a:t>
            </a:r>
            <a:r>
              <a:rPr lang="it-IT" sz="1050" b="1" dirty="0" err="1" smtClean="0"/>
              <a:t>yrs</a:t>
            </a:r>
            <a:r>
              <a:rPr lang="it-IT" sz="1050" b="1" dirty="0" smtClean="0"/>
              <a:t>)</a:t>
            </a:r>
            <a:endParaRPr lang="it-IT" sz="1050" b="1" dirty="0"/>
          </a:p>
        </p:txBody>
      </p:sp>
      <p:sp>
        <p:nvSpPr>
          <p:cNvPr id="14" name="Rettangolo 13"/>
          <p:cNvSpPr/>
          <p:nvPr/>
        </p:nvSpPr>
        <p:spPr>
          <a:xfrm>
            <a:off x="5267325" y="6162674"/>
            <a:ext cx="1552575" cy="310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095875" y="6219824"/>
            <a:ext cx="1899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 smtClean="0"/>
              <a:t>Duration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of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follow-</a:t>
            </a:r>
            <a:r>
              <a:rPr lang="it-IT" sz="1050" b="1" dirty="0" smtClean="0"/>
              <a:t> up (</a:t>
            </a:r>
            <a:r>
              <a:rPr lang="it-IT" sz="1050" b="1" dirty="0" err="1" smtClean="0"/>
              <a:t>yrs</a:t>
            </a:r>
            <a:r>
              <a:rPr lang="it-IT" sz="1050" b="1" dirty="0" smtClean="0"/>
              <a:t>)</a:t>
            </a:r>
            <a:endParaRPr lang="it-IT" sz="1050" b="1" dirty="0"/>
          </a:p>
        </p:txBody>
      </p:sp>
      <p:sp>
        <p:nvSpPr>
          <p:cNvPr id="16" name="Rettangolo 15"/>
          <p:cNvSpPr/>
          <p:nvPr/>
        </p:nvSpPr>
        <p:spPr>
          <a:xfrm>
            <a:off x="2171700" y="1358900"/>
            <a:ext cx="1803400" cy="445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207000" y="1193800"/>
            <a:ext cx="1803400" cy="4457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54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952" y="1818979"/>
            <a:ext cx="4195634" cy="43789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017" y="1817570"/>
            <a:ext cx="4195634" cy="437891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476375" y="157025"/>
            <a:ext cx="7451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orrelation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between</a:t>
            </a:r>
            <a:r>
              <a:rPr lang="it-IT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1" u="sng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femoral</a:t>
            </a:r>
            <a:r>
              <a:rPr lang="it-IT" sz="2400" b="1" u="sng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1" u="sng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</a:t>
            </a:r>
            <a:r>
              <a:rPr lang="it-IT" sz="2400" b="1" i="0" u="sng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-score</a:t>
            </a:r>
            <a:r>
              <a:rPr lang="it-IT" sz="2400" b="1" i="0" u="sng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corrected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daily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dose </a:t>
            </a:r>
            <a:r>
              <a:rPr lang="it-IT" sz="2400" b="0" i="0" u="none" strike="noStrike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hydrocortisone</a:t>
            </a:r>
            <a:r>
              <a:rPr lang="it-IT" sz="2400" b="0" i="0" u="none" strike="noStrike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Addison</a:t>
            </a:r>
            <a:r>
              <a:rPr lang="it-IT" sz="2400" b="0" i="0" u="none" strike="noStrike" baseline="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b="0" i="0" u="none" strike="noStrike" baseline="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</a:t>
            </a:r>
            <a:endParaRPr lang="it-IT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7964622" y="2874753"/>
            <a:ext cx="497095" cy="7866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578" y="2865072"/>
            <a:ext cx="622495" cy="786681"/>
          </a:xfrm>
          <a:prstGeom prst="rect">
            <a:avLst/>
          </a:prstGeom>
        </p:spPr>
      </p:pic>
      <p:pic>
        <p:nvPicPr>
          <p:cNvPr id="9" name="Picture 2" descr="dimisem"/>
          <p:cNvPicPr>
            <a:picLocks noChangeAspect="1" noChangeArrowheads="1"/>
          </p:cNvPicPr>
          <p:nvPr/>
        </p:nvPicPr>
        <p:blipFill>
          <a:blip r:embed="rId6" cstate="print"/>
          <a:srcRect r="23656" b="30739"/>
          <a:stretch>
            <a:fillRect/>
          </a:stretch>
        </p:blipFill>
        <p:spPr bwMode="auto">
          <a:xfrm>
            <a:off x="249238" y="307975"/>
            <a:ext cx="1092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285750" y="2438400"/>
            <a:ext cx="219075" cy="2867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614074" y="3905250"/>
            <a:ext cx="20489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femoral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neck</a:t>
            </a:r>
            <a:r>
              <a:rPr lang="it-IT" sz="1050" b="1" dirty="0" smtClean="0"/>
              <a:t> MALES</a:t>
            </a:r>
            <a:endParaRPr lang="it-IT" sz="1050" b="1" dirty="0"/>
          </a:p>
        </p:txBody>
      </p:sp>
      <p:sp>
        <p:nvSpPr>
          <p:cNvPr id="12" name="Rettangolo 11"/>
          <p:cNvSpPr/>
          <p:nvPr/>
        </p:nvSpPr>
        <p:spPr>
          <a:xfrm>
            <a:off x="4657725" y="2428875"/>
            <a:ext cx="219075" cy="2867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3672141" y="3895725"/>
            <a:ext cx="2220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err="1" smtClean="0"/>
              <a:t>Z-score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femoral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neck</a:t>
            </a:r>
            <a:r>
              <a:rPr lang="it-IT" sz="1050" b="1" dirty="0" smtClean="0"/>
              <a:t> FEMALES</a:t>
            </a:r>
            <a:endParaRPr lang="it-IT" sz="1050" b="1" dirty="0"/>
          </a:p>
        </p:txBody>
      </p:sp>
      <p:sp>
        <p:nvSpPr>
          <p:cNvPr id="14" name="Rettangolo 13"/>
          <p:cNvSpPr/>
          <p:nvPr/>
        </p:nvSpPr>
        <p:spPr>
          <a:xfrm>
            <a:off x="1476374" y="5857875"/>
            <a:ext cx="2295525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619250" y="5838825"/>
            <a:ext cx="2058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Hydrocortisone</a:t>
            </a:r>
            <a:r>
              <a:rPr lang="it-IT" sz="1200" b="1" dirty="0" smtClean="0"/>
              <a:t> (mg/kg/d)</a:t>
            </a:r>
            <a:endParaRPr lang="it-IT" sz="1200" b="1" dirty="0"/>
          </a:p>
        </p:txBody>
      </p:sp>
      <p:sp>
        <p:nvSpPr>
          <p:cNvPr id="16" name="Rettangolo 15"/>
          <p:cNvSpPr/>
          <p:nvPr/>
        </p:nvSpPr>
        <p:spPr>
          <a:xfrm>
            <a:off x="5600699" y="5886450"/>
            <a:ext cx="2295525" cy="295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743575" y="5867400"/>
            <a:ext cx="205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/>
              <a:t>Hydrocortisone</a:t>
            </a:r>
            <a:r>
              <a:rPr lang="it-IT" sz="1200" b="1" dirty="0" smtClean="0"/>
              <a:t> (mg/kg/d)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xmlns="" val="4739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36589" y="2940478"/>
            <a:ext cx="7364461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baseline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concentrations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25OH-vitamin </a:t>
            </a:r>
            <a:r>
              <a:rPr lang="it-I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were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18,65 </a:t>
            </a:r>
            <a:r>
              <a:rPr lang="it-I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ng/ml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it-IT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range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4-57,99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no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significant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differences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between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females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it-IT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median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18,35, </a:t>
            </a:r>
            <a:r>
              <a:rPr lang="it-IT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range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4-27,63</a:t>
            </a:r>
            <a:r>
              <a:rPr lang="it-IT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males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it-IT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median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22,12 </a:t>
            </a:r>
            <a:r>
              <a:rPr lang="it-IT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range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7,51-57,99) </a:t>
            </a:r>
            <a:endParaRPr lang="it-IT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43150" y="409882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cohort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patients…</a:t>
            </a:r>
            <a:endParaRPr lang="it-IT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6" name="Picture 2" descr="dimisem"/>
          <p:cNvPicPr>
            <a:picLocks noChangeAspect="1" noChangeArrowheads="1"/>
          </p:cNvPicPr>
          <p:nvPr/>
        </p:nvPicPr>
        <p:blipFill>
          <a:blip r:embed="rId2" cstate="print"/>
          <a:srcRect r="23656" b="30739"/>
          <a:stretch>
            <a:fillRect/>
          </a:stretch>
        </p:blipFill>
        <p:spPr bwMode="auto">
          <a:xfrm>
            <a:off x="6716712" y="374650"/>
            <a:ext cx="137894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87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3"/>
          <p:cNvSpPr>
            <a:spLocks noGrp="1" noChangeArrowheads="1"/>
          </p:cNvSpPr>
          <p:nvPr>
            <p:ph type="title" idx="4294967295"/>
          </p:nvPr>
        </p:nvSpPr>
        <p:spPr/>
        <p:txBody>
          <a:bodyPr wrap="none" anchor="t"/>
          <a:lstStyle/>
          <a:p>
            <a:pPr eaLnBrk="1" hangingPunct="1"/>
            <a:r>
              <a:rPr lang="en-GB" sz="3200" smtClean="0">
                <a:solidFill>
                  <a:srgbClr val="CC0000"/>
                </a:solidFill>
              </a:rPr>
              <a:t>Recommended therapeutic approach to</a:t>
            </a:r>
            <a:br>
              <a:rPr lang="en-GB" sz="3200" smtClean="0">
                <a:solidFill>
                  <a:srgbClr val="CC0000"/>
                </a:solidFill>
              </a:rPr>
            </a:br>
            <a:r>
              <a:rPr lang="en-GB" sz="3200" u="sng" smtClean="0">
                <a:solidFill>
                  <a:srgbClr val="CC0000"/>
                </a:solidFill>
              </a:rPr>
              <a:t>primary</a:t>
            </a:r>
            <a:r>
              <a:rPr lang="en-GB" sz="3200" smtClean="0">
                <a:solidFill>
                  <a:srgbClr val="CC0000"/>
                </a:solidFill>
              </a:rPr>
              <a:t> adrenal insufficiency</a:t>
            </a:r>
            <a:r>
              <a:rPr lang="en-GB" sz="3200" baseline="30000" smtClean="0">
                <a:solidFill>
                  <a:srgbClr val="CC0000"/>
                </a:solidFill>
              </a:rPr>
              <a:t> </a:t>
            </a:r>
            <a:endParaRPr lang="sv-SE" sz="3200" baseline="30000" smtClean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484313"/>
            <a:ext cx="2859088" cy="5032375"/>
          </a:xfrm>
          <a:prstGeom prst="rect">
            <a:avLst/>
          </a:prstGeom>
          <a:solidFill>
            <a:srgbClr val="0F6FC6"/>
          </a:solidFill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Glucocorticoid replacement</a:t>
            </a:r>
          </a:p>
          <a:p>
            <a:pPr marL="1588" indent="12700">
              <a:defRPr/>
            </a:pPr>
            <a:endParaRPr lang="en-GB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1588" indent="127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Immediate-release hydrocortisone dosing: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Start on 15–25 mg </a:t>
            </a:r>
            <a:b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hydrocortisone per 24 hours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Administer in 2 or 3 divided doses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Administer ⅔  or ½ the dose, respectively, immediately after waking</a:t>
            </a:r>
          </a:p>
          <a:p>
            <a:pPr marL="342900" indent="-342900">
              <a:defRPr/>
            </a:pPr>
            <a:endParaRPr lang="en-GB" sz="1400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Once-daily modified-release hydrocortisone dosing: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Dose based on clinical response, 20–40 mg/day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Administer  once daily in the morning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7225" y="1463675"/>
            <a:ext cx="2740025" cy="5046663"/>
          </a:xfrm>
          <a:prstGeom prst="rect">
            <a:avLst/>
          </a:prstGeom>
          <a:solidFill>
            <a:srgbClr val="009DD9"/>
          </a:solidFill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Mineralocorticoid replacement</a:t>
            </a: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Not required if hydrocortisone dose is &gt;50 mg per 24 hours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400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342900" indent="-3429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Dosing: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Start on 100 </a:t>
            </a:r>
            <a:r>
              <a:rPr lang="el-GR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μ</a:t>
            </a: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g fludrocortisone as a single dose immediately after waking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Optimised doses usually 50–250</a:t>
            </a:r>
            <a:r>
              <a:rPr lang="el-GR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 μ</a:t>
            </a: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g/day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1463675"/>
            <a:ext cx="2724150" cy="5046663"/>
          </a:xfrm>
          <a:prstGeom prst="rect">
            <a:avLst/>
          </a:prstGeom>
          <a:solidFill>
            <a:srgbClr val="80B536"/>
          </a:solidFill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Adrenal androgen replacement</a:t>
            </a:r>
          </a:p>
          <a:p>
            <a:pPr marL="342900" indent="-342900">
              <a:defRPr/>
            </a:pPr>
            <a:endParaRPr lang="en-GB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342900" indent="-3429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Consider in: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Patients with impaired well-being and mood despite optimised glucocorticoid/ mineralocorticoid replacement therapy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Women with symptoms and signs of androgen deficiency</a:t>
            </a:r>
          </a:p>
          <a:p>
            <a:pPr marL="342900" indent="-342900">
              <a:defRPr/>
            </a:pPr>
            <a:endParaRPr lang="en-GB" sz="1400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342900" indent="-3429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Dosing:</a:t>
            </a:r>
          </a:p>
          <a:p>
            <a:pPr marL="365125" indent="-36512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DHEA 25–50 mg as a single morning dose </a:t>
            </a:r>
          </a:p>
          <a:p>
            <a:pPr marL="365125" indent="-36512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In women, also consider transdermal testosterone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0" y="6551613"/>
            <a:ext cx="84883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100">
                <a:ea typeface="Geneva"/>
                <a:cs typeface="Geneva"/>
              </a:rPr>
              <a:t> </a:t>
            </a:r>
          </a:p>
          <a:p>
            <a:endParaRPr lang="en-GB" sz="1100">
              <a:solidFill>
                <a:srgbClr val="FF0000"/>
              </a:solidFill>
              <a:ea typeface="Geneva"/>
              <a:cs typeface="Geneva"/>
            </a:endParaRPr>
          </a:p>
          <a:p>
            <a:endParaRPr lang="sv-SE" sz="1100">
              <a:ea typeface="Geneva"/>
              <a:cs typeface="Geneva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790825"/>
            <a:ext cx="6619875" cy="234315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+ </a:t>
            </a:r>
            <a:r>
              <a:rPr lang="it-IT" b="1" dirty="0" err="1" smtClean="0">
                <a:solidFill>
                  <a:schemeClr val="tx1"/>
                </a:solidFill>
              </a:rPr>
              <a:t>Cholecalciferol</a:t>
            </a:r>
            <a:r>
              <a:rPr lang="it-IT" b="1" dirty="0" smtClean="0">
                <a:solidFill>
                  <a:schemeClr val="tx1"/>
                </a:solidFill>
              </a:rPr>
              <a:t> 25.000 UI </a:t>
            </a:r>
            <a:r>
              <a:rPr lang="it-IT" b="1" dirty="0" err="1" smtClean="0">
                <a:solidFill>
                  <a:schemeClr val="tx1"/>
                </a:solidFill>
              </a:rPr>
              <a:t>every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two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weeks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440" y="2241681"/>
            <a:ext cx="5094854" cy="424494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088" y="0"/>
            <a:ext cx="673009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12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1015" y="165295"/>
            <a:ext cx="8553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66"/>
                </a:solidFill>
              </a:rPr>
              <a:t>In </a:t>
            </a:r>
            <a:r>
              <a:rPr lang="it-IT" b="1" dirty="0" err="1" smtClean="0">
                <a:solidFill>
                  <a:srgbClr val="000066"/>
                </a:solidFill>
              </a:rPr>
              <a:t>summary…</a:t>
            </a:r>
            <a:r>
              <a:rPr lang="it-IT" b="1" dirty="0" smtClean="0">
                <a:solidFill>
                  <a:srgbClr val="000066"/>
                </a:solidFill>
              </a:rPr>
              <a:t>.</a:t>
            </a:r>
            <a:endParaRPr lang="it-IT" b="1" dirty="0">
              <a:solidFill>
                <a:srgbClr val="0000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49" y="731516"/>
            <a:ext cx="884915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Most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studies</a:t>
            </a:r>
            <a:r>
              <a:rPr lang="it-IT" dirty="0" smtClean="0">
                <a:solidFill>
                  <a:srgbClr val="FF0000"/>
                </a:solidFill>
              </a:rPr>
              <a:t> indicate </a:t>
            </a:r>
            <a:r>
              <a:rPr lang="it-IT" dirty="0" err="1" smtClean="0">
                <a:solidFill>
                  <a:srgbClr val="FF0000"/>
                </a:solidFill>
              </a:rPr>
              <a:t>that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patients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with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Addison</a:t>
            </a:r>
            <a:r>
              <a:rPr lang="it-IT" dirty="0" smtClean="0">
                <a:solidFill>
                  <a:srgbClr val="FF0000"/>
                </a:solidFill>
              </a:rPr>
              <a:t>’s </a:t>
            </a:r>
            <a:r>
              <a:rPr lang="it-IT" dirty="0" err="1" smtClean="0">
                <a:solidFill>
                  <a:srgbClr val="FF0000"/>
                </a:solidFill>
              </a:rPr>
              <a:t>disease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significant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lower</a:t>
            </a:r>
            <a:r>
              <a:rPr lang="it-IT" dirty="0" smtClean="0">
                <a:solidFill>
                  <a:srgbClr val="FF0000"/>
                </a:solidFill>
              </a:rPr>
              <a:t> BMD </a:t>
            </a:r>
            <a:r>
              <a:rPr lang="it-IT" dirty="0" err="1" smtClean="0">
                <a:solidFill>
                  <a:srgbClr val="FF0000"/>
                </a:solidFill>
              </a:rPr>
              <a:t>than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expected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i="1" dirty="0" err="1" smtClean="0"/>
              <a:t>If</a:t>
            </a:r>
            <a:r>
              <a:rPr lang="it-IT" i="1" dirty="0" smtClean="0"/>
              <a:t> HC 15-30 mg/d treatment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carried</a:t>
            </a:r>
            <a:r>
              <a:rPr lang="it-IT" i="1" dirty="0" smtClean="0"/>
              <a:t> on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1. BMD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influenced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duration</a:t>
            </a:r>
            <a:r>
              <a:rPr lang="it-IT" dirty="0" smtClean="0"/>
              <a:t>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affected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treatment </a:t>
            </a:r>
            <a:r>
              <a:rPr lang="it-IT" dirty="0" err="1" smtClean="0"/>
              <a:t>during</a:t>
            </a:r>
            <a:r>
              <a:rPr lang="it-IT" dirty="0" smtClean="0"/>
              <a:t> the follow-up</a:t>
            </a:r>
          </a:p>
          <a:p>
            <a:r>
              <a:rPr lang="it-IT" dirty="0" smtClean="0"/>
              <a:t>2. High </a:t>
            </a:r>
            <a:r>
              <a:rPr lang="it-IT" dirty="0" err="1" smtClean="0"/>
              <a:t>doses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HC (and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synthetic</a:t>
            </a:r>
            <a:r>
              <a:rPr lang="it-IT" dirty="0" smtClean="0"/>
              <a:t> </a:t>
            </a:r>
            <a:r>
              <a:rPr lang="it-IT" dirty="0" err="1" smtClean="0"/>
              <a:t>glucocorticoids</a:t>
            </a:r>
            <a:r>
              <a:rPr lang="it-IT" dirty="0" smtClean="0"/>
              <a:t>) </a:t>
            </a:r>
            <a:r>
              <a:rPr lang="it-IT" dirty="0" err="1" smtClean="0"/>
              <a:t>may</a:t>
            </a:r>
            <a:r>
              <a:rPr lang="it-IT" dirty="0" smtClean="0"/>
              <a:t> reduce BMD</a:t>
            </a:r>
          </a:p>
          <a:p>
            <a:r>
              <a:rPr lang="it-IT" dirty="0" smtClean="0"/>
              <a:t>3. In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cohort</a:t>
            </a:r>
            <a:r>
              <a:rPr lang="it-IT" dirty="0" smtClean="0"/>
              <a:t>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AD </a:t>
            </a:r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a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deficiency</a:t>
            </a:r>
            <a:endParaRPr lang="it-IT" dirty="0" smtClean="0"/>
          </a:p>
          <a:p>
            <a:r>
              <a:rPr lang="it-IT" dirty="0" smtClean="0"/>
              <a:t>4. Loss </a:t>
            </a:r>
            <a:r>
              <a:rPr lang="it-IT" dirty="0" err="1" smtClean="0"/>
              <a:t>of</a:t>
            </a:r>
            <a:r>
              <a:rPr lang="it-IT" dirty="0" smtClean="0"/>
              <a:t> BMD </a:t>
            </a:r>
            <a:r>
              <a:rPr lang="it-IT" dirty="0" err="1" smtClean="0"/>
              <a:t>seems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more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AD per se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HC treatment</a:t>
            </a:r>
          </a:p>
          <a:p>
            <a:r>
              <a:rPr lang="it-IT" dirty="0" smtClean="0"/>
              <a:t>5. </a:t>
            </a:r>
            <a:r>
              <a:rPr lang="it-IT" dirty="0" err="1" smtClean="0"/>
              <a:t>Causes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BMD loss in AD </a:t>
            </a:r>
            <a:r>
              <a:rPr lang="it-IT" dirty="0" err="1" smtClean="0"/>
              <a:t>patients</a:t>
            </a:r>
            <a:r>
              <a:rPr lang="it-IT" dirty="0" smtClean="0"/>
              <a:t> include:</a:t>
            </a:r>
          </a:p>
          <a:p>
            <a:r>
              <a:rPr lang="it-IT" dirty="0" smtClean="0"/>
              <a:t>	a. </a:t>
            </a:r>
            <a:r>
              <a:rPr lang="it-IT" dirty="0" err="1" smtClean="0"/>
              <a:t>Cortisol</a:t>
            </a:r>
            <a:r>
              <a:rPr lang="it-IT" dirty="0" smtClean="0"/>
              <a:t> </a:t>
            </a:r>
            <a:r>
              <a:rPr lang="it-IT" dirty="0" err="1" smtClean="0"/>
              <a:t>deficiency</a:t>
            </a:r>
            <a:endParaRPr lang="it-IT" dirty="0" smtClean="0"/>
          </a:p>
          <a:p>
            <a:r>
              <a:rPr lang="it-IT" dirty="0" smtClean="0"/>
              <a:t>	b. </a:t>
            </a:r>
            <a:r>
              <a:rPr lang="it-IT" dirty="0" err="1" smtClean="0"/>
              <a:t>Asthenia</a:t>
            </a:r>
            <a:r>
              <a:rPr lang="it-IT" dirty="0" smtClean="0"/>
              <a:t> and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endParaRPr lang="it-IT" dirty="0" smtClean="0"/>
          </a:p>
          <a:p>
            <a:r>
              <a:rPr lang="it-IT" dirty="0" smtClean="0"/>
              <a:t>	c. </a:t>
            </a:r>
            <a:r>
              <a:rPr lang="it-IT" dirty="0" err="1" smtClean="0"/>
              <a:t>Anorexia</a:t>
            </a:r>
            <a:r>
              <a:rPr lang="it-IT" dirty="0" smtClean="0"/>
              <a:t> and body </a:t>
            </a:r>
            <a:r>
              <a:rPr lang="it-IT" dirty="0" err="1" smtClean="0"/>
              <a:t>weight</a:t>
            </a:r>
            <a:r>
              <a:rPr lang="it-IT" dirty="0" smtClean="0"/>
              <a:t> loss</a:t>
            </a:r>
          </a:p>
          <a:p>
            <a:r>
              <a:rPr lang="it-IT" dirty="0" smtClean="0"/>
              <a:t>	d.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deficiency</a:t>
            </a:r>
            <a:endParaRPr lang="it-IT" dirty="0" smtClean="0"/>
          </a:p>
          <a:p>
            <a:r>
              <a:rPr lang="it-IT" dirty="0" smtClean="0"/>
              <a:t>	e. </a:t>
            </a:r>
            <a:r>
              <a:rPr lang="it-IT" dirty="0" err="1" smtClean="0"/>
              <a:t>Hyponatremia</a:t>
            </a:r>
            <a:r>
              <a:rPr lang="it-IT" dirty="0" smtClean="0"/>
              <a:t> </a:t>
            </a:r>
          </a:p>
          <a:p>
            <a:r>
              <a:rPr lang="it-IT" dirty="0" smtClean="0"/>
              <a:t>	f. DHEA </a:t>
            </a:r>
            <a:r>
              <a:rPr lang="it-IT" dirty="0" err="1" smtClean="0"/>
              <a:t>deficiency</a:t>
            </a:r>
            <a:endParaRPr lang="it-IT" dirty="0" smtClean="0"/>
          </a:p>
          <a:p>
            <a:r>
              <a:rPr lang="it-IT" dirty="0" smtClean="0"/>
              <a:t>6. No </a:t>
            </a:r>
            <a:r>
              <a:rPr lang="it-IT" dirty="0" err="1" smtClean="0"/>
              <a:t>significant</a:t>
            </a:r>
            <a:r>
              <a:rPr lang="it-IT" dirty="0" smtClean="0"/>
              <a:t> </a:t>
            </a:r>
            <a:r>
              <a:rPr lang="it-IT" dirty="0" err="1" smtClean="0"/>
              <a:t>differences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isolated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AD and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APS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3"/>
          <p:cNvSpPr>
            <a:spLocks noGrp="1" noChangeArrowheads="1"/>
          </p:cNvSpPr>
          <p:nvPr>
            <p:ph type="title" idx="4294967295"/>
          </p:nvPr>
        </p:nvSpPr>
        <p:spPr/>
        <p:txBody>
          <a:bodyPr wrap="none" anchor="t"/>
          <a:lstStyle/>
          <a:p>
            <a:pPr eaLnBrk="1" hangingPunct="1"/>
            <a:r>
              <a:rPr lang="en-GB" sz="3200" smtClean="0">
                <a:solidFill>
                  <a:srgbClr val="CC0000"/>
                </a:solidFill>
              </a:rPr>
              <a:t>Recommended therapeutic approach to</a:t>
            </a:r>
            <a:br>
              <a:rPr lang="en-GB" sz="3200" smtClean="0">
                <a:solidFill>
                  <a:srgbClr val="CC0000"/>
                </a:solidFill>
              </a:rPr>
            </a:br>
            <a:r>
              <a:rPr lang="en-GB" sz="3200" u="sng" smtClean="0">
                <a:solidFill>
                  <a:srgbClr val="CC0000"/>
                </a:solidFill>
              </a:rPr>
              <a:t>primary</a:t>
            </a:r>
            <a:r>
              <a:rPr lang="en-GB" sz="3200" smtClean="0">
                <a:solidFill>
                  <a:srgbClr val="CC0000"/>
                </a:solidFill>
              </a:rPr>
              <a:t> adrenal insufficiency</a:t>
            </a:r>
            <a:r>
              <a:rPr lang="en-GB" sz="3200" baseline="30000" smtClean="0">
                <a:solidFill>
                  <a:srgbClr val="CC0000"/>
                </a:solidFill>
              </a:rPr>
              <a:t> </a:t>
            </a:r>
            <a:endParaRPr lang="sv-SE" sz="3200" baseline="30000" smtClean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484313"/>
            <a:ext cx="2859088" cy="5032375"/>
          </a:xfrm>
          <a:prstGeom prst="rect">
            <a:avLst/>
          </a:prstGeom>
          <a:solidFill>
            <a:srgbClr val="0F6FC6"/>
          </a:solidFill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Glucocorticoid replacement</a:t>
            </a:r>
          </a:p>
          <a:p>
            <a:pPr marL="1588" indent="12700">
              <a:defRPr/>
            </a:pPr>
            <a:endParaRPr lang="en-GB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1588" indent="127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Immediate-release hydrocortisone dosing: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Start on 15–25 mg </a:t>
            </a:r>
            <a:b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hydrocortisone per 24 hours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Administer in 2 or 3 divided doses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Administer ⅔  or ½ the dose, respectively, immediately after waking</a:t>
            </a:r>
          </a:p>
          <a:p>
            <a:pPr marL="342900" indent="-342900">
              <a:defRPr/>
            </a:pPr>
            <a:endParaRPr lang="en-GB" sz="1400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Once-daily modified-release hydrocortisone dosing: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Dose based on clinical response, 20–40 mg/day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Administer  once daily in the morning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7225" y="1463675"/>
            <a:ext cx="2740025" cy="5046663"/>
          </a:xfrm>
          <a:prstGeom prst="rect">
            <a:avLst/>
          </a:prstGeom>
          <a:solidFill>
            <a:srgbClr val="009DD9"/>
          </a:solidFill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Mineralocorticoid replacement</a:t>
            </a: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Not required if hydrocortisone dose is &gt;50 mg per 24 hours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400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342900" indent="-3429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Dosing: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Start on 100 </a:t>
            </a:r>
            <a:r>
              <a:rPr lang="el-GR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μ</a:t>
            </a: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g fludrocortisone as a single dose immediately after waking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Optimised doses usually 50–250</a:t>
            </a:r>
            <a:r>
              <a:rPr lang="el-GR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 μ</a:t>
            </a: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g/day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1463675"/>
            <a:ext cx="2724150" cy="5046663"/>
          </a:xfrm>
          <a:prstGeom prst="rect">
            <a:avLst/>
          </a:prstGeom>
          <a:solidFill>
            <a:srgbClr val="80B536"/>
          </a:solidFill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Adrenal androgen replacement</a:t>
            </a:r>
          </a:p>
          <a:p>
            <a:pPr marL="342900" indent="-342900">
              <a:defRPr/>
            </a:pPr>
            <a:endParaRPr lang="en-GB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342900" indent="-3429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Consider in: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Patients with impaired well-being and mood despite optimised glucocorticoid/ mineralocorticoid replacement therapy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Women with symptoms and signs of androgen deficiency</a:t>
            </a:r>
          </a:p>
          <a:p>
            <a:pPr marL="342900" indent="-342900">
              <a:defRPr/>
            </a:pPr>
            <a:endParaRPr lang="en-GB" sz="1400" dirty="0">
              <a:solidFill>
                <a:schemeClr val="bg1"/>
              </a:solidFill>
              <a:latin typeface="Arial" pitchFamily="84" charset="0"/>
              <a:ea typeface="Geneva" pitchFamily="84" charset="0"/>
              <a:cs typeface="Geneva" pitchFamily="84" charset="0"/>
            </a:endParaRPr>
          </a:p>
          <a:p>
            <a:pPr marL="342900" indent="-342900">
              <a:defRPr/>
            </a:pPr>
            <a:r>
              <a:rPr lang="en-GB" sz="1400" b="1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Dosing:</a:t>
            </a:r>
          </a:p>
          <a:p>
            <a:pPr marL="365125" indent="-36512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DHEA 25–50 mg as a single morning dose </a:t>
            </a:r>
          </a:p>
          <a:p>
            <a:pPr marL="365125" indent="-365125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1"/>
                </a:solidFill>
                <a:latin typeface="Arial" pitchFamily="84" charset="0"/>
                <a:ea typeface="Geneva" pitchFamily="84" charset="0"/>
                <a:cs typeface="Geneva" pitchFamily="84" charset="0"/>
              </a:rPr>
              <a:t>In women, also consider transdermal testosterone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0" y="6551613"/>
            <a:ext cx="84883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100">
                <a:ea typeface="Geneva"/>
                <a:cs typeface="Geneva"/>
              </a:rPr>
              <a:t> </a:t>
            </a:r>
          </a:p>
          <a:p>
            <a:endParaRPr lang="en-GB" sz="1100">
              <a:solidFill>
                <a:srgbClr val="FF0000"/>
              </a:solidFill>
              <a:ea typeface="Geneva"/>
              <a:cs typeface="Geneva"/>
            </a:endParaRPr>
          </a:p>
          <a:p>
            <a:endParaRPr lang="sv-SE" sz="1100">
              <a:ea typeface="Geneva"/>
              <a:cs typeface="Genev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04775"/>
            <a:ext cx="8229600" cy="833438"/>
          </a:xfrm>
        </p:spPr>
        <p:txBody>
          <a:bodyPr wrap="none" anchor="t"/>
          <a:lstStyle/>
          <a:p>
            <a:pPr eaLnBrk="1" hangingPunct="1"/>
            <a:r>
              <a:rPr lang="en-GB" smtClean="0"/>
              <a:t> </a:t>
            </a:r>
            <a:r>
              <a:rPr lang="en-GB" sz="3200" smtClean="0">
                <a:solidFill>
                  <a:srgbClr val="009900"/>
                </a:solidFill>
              </a:rPr>
              <a:t>Late afternoon/evening peaks and troughs</a:t>
            </a:r>
          </a:p>
        </p:txBody>
      </p:sp>
      <p:sp>
        <p:nvSpPr>
          <p:cNvPr id="82947" name="TextBox 1"/>
          <p:cNvSpPr txBox="1">
            <a:spLocks noChangeArrowheads="1"/>
          </p:cNvSpPr>
          <p:nvPr/>
        </p:nvSpPr>
        <p:spPr bwMode="auto">
          <a:xfrm>
            <a:off x="119063" y="6192838"/>
            <a:ext cx="8956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100">
                <a:ea typeface="Geneva"/>
                <a:cs typeface="Geneva"/>
              </a:rPr>
              <a:t>1. Johannsson G et al. </a:t>
            </a:r>
            <a:r>
              <a:rPr lang="en-GB" sz="1100">
                <a:ea typeface="Geneva"/>
                <a:cs typeface="Geneva"/>
              </a:rPr>
              <a:t>J Clin Endocrinol Metab </a:t>
            </a:r>
            <a:r>
              <a:rPr lang="en-US" sz="1100">
                <a:ea typeface="Geneva"/>
                <a:cs typeface="Geneva"/>
              </a:rPr>
              <a:t>2012;97:473–481; </a:t>
            </a:r>
            <a:r>
              <a:rPr lang="en-GB" sz="1100">
                <a:ea typeface="Geneva"/>
                <a:cs typeface="Geneva"/>
              </a:rPr>
              <a:t>2. Vgontzas AN et al. J Clin Endocrinol Metab 2001;86:3787</a:t>
            </a:r>
            <a:r>
              <a:rPr lang="en-US" sz="1100">
                <a:ea typeface="Geneva"/>
                <a:cs typeface="Geneva"/>
              </a:rPr>
              <a:t>–37</a:t>
            </a:r>
            <a:r>
              <a:rPr lang="en-GB" sz="1100">
                <a:ea typeface="Geneva"/>
                <a:cs typeface="Geneva"/>
              </a:rPr>
              <a:t>94; </a:t>
            </a:r>
            <a:br>
              <a:rPr lang="en-GB" sz="1100">
                <a:ea typeface="Geneva"/>
                <a:cs typeface="Geneva"/>
              </a:rPr>
            </a:br>
            <a:r>
              <a:rPr lang="en-GB" sz="1100">
                <a:ea typeface="Geneva"/>
                <a:cs typeface="Geneva"/>
              </a:rPr>
              <a:t>3. Plat L et al. J Clin Endocrinol Metab 1999;84:3082</a:t>
            </a:r>
            <a:r>
              <a:rPr lang="en-US" sz="1100">
                <a:ea typeface="Geneva"/>
                <a:cs typeface="Geneva"/>
              </a:rPr>
              <a:t>–30</a:t>
            </a:r>
            <a:r>
              <a:rPr lang="en-GB" sz="1100">
                <a:ea typeface="Geneva"/>
                <a:cs typeface="Geneva"/>
              </a:rPr>
              <a:t>92; 4. Matthews K et al. Psychos Med 2006;68:657</a:t>
            </a:r>
            <a:r>
              <a:rPr lang="en-US" sz="1100">
                <a:ea typeface="Geneva"/>
                <a:cs typeface="Geneva"/>
              </a:rPr>
              <a:t>–6</a:t>
            </a:r>
            <a:r>
              <a:rPr lang="en-GB" sz="1100">
                <a:ea typeface="Geneva"/>
                <a:cs typeface="Geneva"/>
              </a:rPr>
              <a:t>61; </a:t>
            </a:r>
            <a:br>
              <a:rPr lang="en-GB" sz="1100">
                <a:ea typeface="Geneva"/>
                <a:cs typeface="Geneva"/>
              </a:rPr>
            </a:br>
            <a:r>
              <a:rPr lang="en-GB" sz="1100">
                <a:ea typeface="Geneva"/>
                <a:cs typeface="Geneva"/>
              </a:rPr>
              <a:t>4. García-Borreguero D et al. J Clin Endocrinol Metab 2000;85:4201</a:t>
            </a:r>
            <a:r>
              <a:rPr lang="en-US" sz="1100">
                <a:ea typeface="Geneva"/>
                <a:cs typeface="Geneva"/>
              </a:rPr>
              <a:t>–420</a:t>
            </a:r>
            <a:r>
              <a:rPr lang="en-GB" sz="1100">
                <a:ea typeface="Geneva"/>
                <a:cs typeface="Geneva"/>
              </a:rPr>
              <a:t>6.</a:t>
            </a:r>
            <a:endParaRPr lang="en-GB" sz="1100">
              <a:solidFill>
                <a:srgbClr val="FF0000"/>
              </a:solidFill>
              <a:ea typeface="Geneva"/>
              <a:cs typeface="Geneva"/>
            </a:endParaRPr>
          </a:p>
        </p:txBody>
      </p:sp>
      <p:sp>
        <p:nvSpPr>
          <p:cNvPr id="82948" name="TextBox 19"/>
          <p:cNvSpPr txBox="1">
            <a:spLocks noChangeArrowheads="1"/>
          </p:cNvSpPr>
          <p:nvPr/>
        </p:nvSpPr>
        <p:spPr bwMode="auto">
          <a:xfrm>
            <a:off x="111125" y="5957888"/>
            <a:ext cx="7459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ea typeface="Geneva"/>
                <a:cs typeface="Geneva"/>
              </a:rPr>
              <a:t>Figure derived from Johannsson et al. and </a:t>
            </a:r>
            <a:r>
              <a:rPr lang="sv-SE" sz="1200">
                <a:ea typeface="Geneva"/>
                <a:cs typeface="Geneva"/>
              </a:rPr>
              <a:t>healthy volunteer data based on Vgontzas AN et al. </a:t>
            </a:r>
          </a:p>
          <a:p>
            <a:endParaRPr lang="en-GB" sz="1200">
              <a:ea typeface="Geneva"/>
              <a:cs typeface="Geneva"/>
            </a:endParaRPr>
          </a:p>
        </p:txBody>
      </p:sp>
      <p:sp>
        <p:nvSpPr>
          <p:cNvPr id="82949" name="Rectangle 23"/>
          <p:cNvSpPr>
            <a:spLocks noChangeArrowheads="1"/>
          </p:cNvSpPr>
          <p:nvPr/>
        </p:nvSpPr>
        <p:spPr bwMode="auto">
          <a:xfrm>
            <a:off x="58738" y="1392238"/>
            <a:ext cx="8921750" cy="45307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ea typeface="Geneva"/>
              <a:cs typeface="Geneva"/>
            </a:endParaRPr>
          </a:p>
        </p:txBody>
      </p:sp>
      <p:sp>
        <p:nvSpPr>
          <p:cNvPr id="82950" name="Rectangle 22"/>
          <p:cNvSpPr>
            <a:spLocks noChangeArrowheads="1"/>
          </p:cNvSpPr>
          <p:nvPr/>
        </p:nvSpPr>
        <p:spPr bwMode="auto">
          <a:xfrm>
            <a:off x="193675" y="5608638"/>
            <a:ext cx="7151688" cy="301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ea typeface="Geneva"/>
              <a:cs typeface="Geneva"/>
            </a:endParaRPr>
          </a:p>
        </p:txBody>
      </p:sp>
      <p:pic>
        <p:nvPicPr>
          <p:cNvPr id="829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74775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Text Box 41"/>
          <p:cNvSpPr txBox="1">
            <a:spLocks noChangeArrowheads="1"/>
          </p:cNvSpPr>
          <p:nvPr/>
        </p:nvSpPr>
        <p:spPr bwMode="auto">
          <a:xfrm>
            <a:off x="6391275" y="5643563"/>
            <a:ext cx="14128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ea typeface="Geneva"/>
                <a:cs typeface="Geneva"/>
              </a:rPr>
              <a:t>Clock time  </a:t>
            </a:r>
          </a:p>
        </p:txBody>
      </p:sp>
      <p:sp>
        <p:nvSpPr>
          <p:cNvPr id="82953" name="Text Box 23"/>
          <p:cNvSpPr txBox="1">
            <a:spLocks noChangeArrowheads="1"/>
          </p:cNvSpPr>
          <p:nvPr/>
        </p:nvSpPr>
        <p:spPr bwMode="auto">
          <a:xfrm>
            <a:off x="1958975" y="5622925"/>
            <a:ext cx="623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ea typeface="Geneva"/>
                <a:cs typeface="Geneva"/>
              </a:rPr>
              <a:t>06.00</a:t>
            </a:r>
          </a:p>
        </p:txBody>
      </p:sp>
      <p:sp>
        <p:nvSpPr>
          <p:cNvPr id="82954" name="Text Box 23"/>
          <p:cNvSpPr txBox="1">
            <a:spLocks noChangeArrowheads="1"/>
          </p:cNvSpPr>
          <p:nvPr/>
        </p:nvSpPr>
        <p:spPr bwMode="auto">
          <a:xfrm>
            <a:off x="3257550" y="5622925"/>
            <a:ext cx="623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ea typeface="Geneva"/>
                <a:cs typeface="Geneva"/>
              </a:rPr>
              <a:t>12.00</a:t>
            </a:r>
          </a:p>
        </p:txBody>
      </p:sp>
      <p:sp>
        <p:nvSpPr>
          <p:cNvPr id="82955" name="Text Box 23"/>
          <p:cNvSpPr txBox="1">
            <a:spLocks noChangeArrowheads="1"/>
          </p:cNvSpPr>
          <p:nvPr/>
        </p:nvSpPr>
        <p:spPr bwMode="auto">
          <a:xfrm>
            <a:off x="4548188" y="5622925"/>
            <a:ext cx="62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ea typeface="Geneva"/>
                <a:cs typeface="Geneva"/>
              </a:rPr>
              <a:t>18.00</a:t>
            </a:r>
          </a:p>
        </p:txBody>
      </p:sp>
      <p:sp>
        <p:nvSpPr>
          <p:cNvPr id="82956" name="Text Box 23"/>
          <p:cNvSpPr txBox="1">
            <a:spLocks noChangeArrowheads="1"/>
          </p:cNvSpPr>
          <p:nvPr/>
        </p:nvSpPr>
        <p:spPr bwMode="auto">
          <a:xfrm>
            <a:off x="5843588" y="5622925"/>
            <a:ext cx="62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ea typeface="Geneva"/>
                <a:cs typeface="Geneva"/>
              </a:rPr>
              <a:t>24.00</a:t>
            </a:r>
          </a:p>
        </p:txBody>
      </p:sp>
      <p:sp>
        <p:nvSpPr>
          <p:cNvPr id="82957" name="Text Box 23"/>
          <p:cNvSpPr txBox="1">
            <a:spLocks noChangeArrowheads="1"/>
          </p:cNvSpPr>
          <p:nvPr/>
        </p:nvSpPr>
        <p:spPr bwMode="auto">
          <a:xfrm>
            <a:off x="666750" y="5622925"/>
            <a:ext cx="623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>
                <a:ea typeface="Geneva"/>
                <a:cs typeface="Geneva"/>
              </a:rPr>
              <a:t>00.00</a:t>
            </a:r>
          </a:p>
        </p:txBody>
      </p:sp>
      <p:sp>
        <p:nvSpPr>
          <p:cNvPr id="82958" name="Text Box 4"/>
          <p:cNvSpPr txBox="1">
            <a:spLocks noChangeArrowheads="1"/>
          </p:cNvSpPr>
          <p:nvPr/>
        </p:nvSpPr>
        <p:spPr bwMode="auto">
          <a:xfrm>
            <a:off x="6346825" y="2159000"/>
            <a:ext cx="25003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500">
                <a:ea typeface="Geneva"/>
                <a:cs typeface="Geneva"/>
              </a:rPr>
              <a:t>90% CI healthy volunteers</a:t>
            </a:r>
            <a:r>
              <a:rPr lang="en-US" sz="1500" baseline="30000">
                <a:ea typeface="Geneva"/>
                <a:cs typeface="Geneva"/>
              </a:rPr>
              <a:t>2</a:t>
            </a:r>
            <a:endParaRPr lang="en-US" sz="1500">
              <a:ea typeface="Geneva"/>
              <a:cs typeface="Geneva"/>
            </a:endParaRPr>
          </a:p>
        </p:txBody>
      </p:sp>
      <p:sp>
        <p:nvSpPr>
          <p:cNvPr id="82959" name="Rectangle 29" descr="Dark upward diagonal"/>
          <p:cNvSpPr>
            <a:spLocks noChangeArrowheads="1"/>
          </p:cNvSpPr>
          <p:nvPr/>
        </p:nvSpPr>
        <p:spPr bwMode="auto">
          <a:xfrm>
            <a:off x="6053138" y="2274888"/>
            <a:ext cx="266700" cy="80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>
              <a:ea typeface="Geneva"/>
              <a:cs typeface="Geneva"/>
            </a:endParaRPr>
          </a:p>
        </p:txBody>
      </p:sp>
      <p:sp>
        <p:nvSpPr>
          <p:cNvPr id="82960" name="Text Box 55"/>
          <p:cNvSpPr txBox="1">
            <a:spLocks noChangeArrowheads="1"/>
          </p:cNvSpPr>
          <p:nvPr/>
        </p:nvSpPr>
        <p:spPr bwMode="auto">
          <a:xfrm>
            <a:off x="6345238" y="1639888"/>
            <a:ext cx="2400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>
                <a:ea typeface="MS PGothic" pitchFamily="34" charset="-128"/>
                <a:cs typeface="Geneva"/>
              </a:rPr>
              <a:t>Immediate-release </a:t>
            </a:r>
            <a:br>
              <a:rPr lang="en-US" sz="1500">
                <a:ea typeface="MS PGothic" pitchFamily="34" charset="-128"/>
                <a:cs typeface="Geneva"/>
              </a:rPr>
            </a:br>
            <a:r>
              <a:rPr lang="en-US" sz="1500">
                <a:ea typeface="MS PGothic" pitchFamily="34" charset="-128"/>
                <a:cs typeface="Geneva"/>
              </a:rPr>
              <a:t>hydrocortisone tablet TID</a:t>
            </a:r>
            <a:r>
              <a:rPr lang="en-US" sz="1500" baseline="30000">
                <a:ea typeface="MS PGothic" pitchFamily="34" charset="-128"/>
                <a:cs typeface="Geneva"/>
              </a:rPr>
              <a:t>1</a:t>
            </a:r>
            <a:endParaRPr lang="en-US" sz="1500">
              <a:ea typeface="MS PGothic" pitchFamily="34" charset="-128"/>
              <a:cs typeface="Geneva"/>
            </a:endParaRPr>
          </a:p>
        </p:txBody>
      </p:sp>
      <p:sp>
        <p:nvSpPr>
          <p:cNvPr id="82961" name="Line 56"/>
          <p:cNvSpPr>
            <a:spLocks noChangeShapeType="1"/>
          </p:cNvSpPr>
          <p:nvPr/>
        </p:nvSpPr>
        <p:spPr bwMode="auto">
          <a:xfrm>
            <a:off x="6051550" y="1800225"/>
            <a:ext cx="265113" cy="0"/>
          </a:xfrm>
          <a:prstGeom prst="line">
            <a:avLst/>
          </a:prstGeom>
          <a:noFill/>
          <a:ln w="28575">
            <a:solidFill>
              <a:srgbClr val="80B536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82962" name="Platshållare för innehåll 74"/>
          <p:cNvSpPr>
            <a:spLocks/>
          </p:cNvSpPr>
          <p:nvPr/>
        </p:nvSpPr>
        <p:spPr bwMode="auto">
          <a:xfrm>
            <a:off x="5133975" y="3254375"/>
            <a:ext cx="37861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35000"/>
              </a:spcBef>
              <a:buClr>
                <a:srgbClr val="80B536"/>
              </a:buClr>
              <a:buFont typeface="Wingdings 2" pitchFamily="18" charset="2"/>
              <a:buChar char=""/>
            </a:pPr>
            <a:r>
              <a:rPr lang="en-GB" sz="1600">
                <a:ea typeface="Geneva"/>
                <a:cs typeface="Geneva"/>
              </a:rPr>
              <a:t>Alterations in glucose tolerance and insulin sensitivity</a:t>
            </a:r>
            <a:r>
              <a:rPr lang="en-GB" sz="1600" baseline="30000">
                <a:ea typeface="Geneva"/>
                <a:cs typeface="Geneva"/>
              </a:rPr>
              <a:t>3</a:t>
            </a:r>
            <a:endParaRPr lang="en-GB" sz="1600">
              <a:ea typeface="Geneva"/>
              <a:cs typeface="Geneva"/>
            </a:endParaRPr>
          </a:p>
          <a:p>
            <a:pPr marL="180975" indent="-180975" eaLnBrk="0" hangingPunct="0">
              <a:spcBef>
                <a:spcPct val="35000"/>
              </a:spcBef>
              <a:buClr>
                <a:srgbClr val="80B536"/>
              </a:buClr>
              <a:buFont typeface="Wingdings 2" pitchFamily="18" charset="2"/>
              <a:buChar char=""/>
            </a:pPr>
            <a:r>
              <a:rPr lang="en-GB" sz="1600">
                <a:ea typeface="Geneva"/>
                <a:cs typeface="Geneva"/>
              </a:rPr>
              <a:t>Coronary artery calcification</a:t>
            </a:r>
            <a:r>
              <a:rPr lang="en-GB" sz="1600" baseline="30000">
                <a:ea typeface="Geneva"/>
                <a:cs typeface="Geneva"/>
              </a:rPr>
              <a:t>4</a:t>
            </a:r>
            <a:endParaRPr lang="en-GB" sz="1600">
              <a:ea typeface="Geneva"/>
              <a:cs typeface="Geneva"/>
            </a:endParaRPr>
          </a:p>
        </p:txBody>
      </p:sp>
      <p:sp>
        <p:nvSpPr>
          <p:cNvPr id="82963" name="textruta 66"/>
          <p:cNvSpPr txBox="1">
            <a:spLocks noChangeArrowheads="1"/>
          </p:cNvSpPr>
          <p:nvPr/>
        </p:nvSpPr>
        <p:spPr bwMode="auto">
          <a:xfrm>
            <a:off x="5194300" y="2562225"/>
            <a:ext cx="3638550" cy="608013"/>
          </a:xfrm>
          <a:prstGeom prst="rect">
            <a:avLst/>
          </a:prstGeom>
          <a:solidFill>
            <a:srgbClr val="519F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Tahoma" pitchFamily="34" charset="0"/>
                <a:ea typeface="MS PGothic" pitchFamily="34" charset="-128"/>
                <a:cs typeface="Geneva"/>
              </a:rPr>
              <a:t>Elevated late afternoon or evening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  <a:latin typeface="Tahoma" pitchFamily="34" charset="0"/>
                <a:ea typeface="MS PGothic" pitchFamily="34" charset="-128"/>
                <a:cs typeface="Geneva"/>
              </a:rPr>
              <a:t>levels have been associated </a:t>
            </a:r>
            <a:r>
              <a:rPr lang="en-GB" sz="1400" b="1">
                <a:solidFill>
                  <a:schemeClr val="bg1"/>
                </a:solidFill>
                <a:latin typeface="Tahoma" pitchFamily="34" charset="0"/>
                <a:ea typeface="MS PGothic" pitchFamily="34" charset="-128"/>
                <a:cs typeface="Geneva"/>
              </a:rPr>
              <a:t>with:</a:t>
            </a:r>
            <a:endParaRPr lang="en-GB" baseline="12000">
              <a:solidFill>
                <a:schemeClr val="bg1"/>
              </a:solidFill>
              <a:ea typeface="MS PGothic" pitchFamily="34" charset="-128"/>
              <a:cs typeface="Genev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563" y="809625"/>
            <a:ext cx="406400" cy="431800"/>
          </a:xfrm>
          <a:prstGeom prst="ellipse">
            <a:avLst/>
          </a:prstGeom>
          <a:solidFill>
            <a:srgbClr val="80B536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 txBox="1">
            <a:spLocks noGrp="1" noChangeArrowheads="1"/>
          </p:cNvSpPr>
          <p:nvPr/>
        </p:nvSpPr>
        <p:spPr bwMode="auto">
          <a:xfrm>
            <a:off x="596900" y="6151563"/>
            <a:ext cx="8747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3B339AF-6359-4ED5-991D-C5B606A779AE}" type="slidenum">
              <a:rPr lang="sv-SE" sz="1200">
                <a:ea typeface="Geneva"/>
                <a:cs typeface="Geneva"/>
              </a:rPr>
              <a:pPr/>
              <a:t>5</a:t>
            </a:fld>
            <a:endParaRPr lang="sv-SE" sz="1200">
              <a:ea typeface="Geneva"/>
              <a:cs typeface="Geneva"/>
            </a:endParaRPr>
          </a:p>
        </p:txBody>
      </p:sp>
      <p:sp>
        <p:nvSpPr>
          <p:cNvPr id="98307" name="textruta 12"/>
          <p:cNvSpPr txBox="1">
            <a:spLocks noChangeArrowheads="1"/>
          </p:cNvSpPr>
          <p:nvPr/>
        </p:nvSpPr>
        <p:spPr bwMode="auto">
          <a:xfrm>
            <a:off x="674688" y="1714500"/>
            <a:ext cx="7867650" cy="573088"/>
          </a:xfrm>
          <a:prstGeom prst="rect">
            <a:avLst/>
          </a:prstGeom>
          <a:solidFill>
            <a:srgbClr val="F49F00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Verdana" pitchFamily="34" charset="0"/>
                <a:ea typeface="Geneva"/>
                <a:cs typeface="Geneva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Verdana" pitchFamily="34" charset="0"/>
                <a:ea typeface="Geneva"/>
                <a:cs typeface="Geneva"/>
              </a:rPr>
              <a:t>Classical substitutive therapy with </a:t>
            </a:r>
            <a:r>
              <a:rPr lang="en-GB" b="1" dirty="0" err="1" smtClean="0">
                <a:solidFill>
                  <a:schemeClr val="bg1"/>
                </a:solidFill>
                <a:latin typeface="Verdana" pitchFamily="34" charset="0"/>
                <a:ea typeface="Geneva"/>
                <a:cs typeface="Geneva"/>
              </a:rPr>
              <a:t>glucocorticoids</a:t>
            </a:r>
            <a:endParaRPr lang="en-GB" sz="1900" b="1" dirty="0">
              <a:solidFill>
                <a:schemeClr val="bg1"/>
              </a:solidFill>
              <a:latin typeface="Verdana" pitchFamily="34" charset="0"/>
              <a:ea typeface="Geneva"/>
              <a:cs typeface="Geneva"/>
            </a:endParaRPr>
          </a:p>
        </p:txBody>
      </p:sp>
      <p:sp>
        <p:nvSpPr>
          <p:cNvPr id="98308" name="Ned 4"/>
          <p:cNvSpPr>
            <a:spLocks noChangeArrowheads="1"/>
          </p:cNvSpPr>
          <p:nvPr/>
        </p:nvSpPr>
        <p:spPr bwMode="auto">
          <a:xfrm>
            <a:off x="2630488" y="2597150"/>
            <a:ext cx="714375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1800">
              <a:ea typeface="Geneva"/>
              <a:cs typeface="Geneva"/>
            </a:endParaRPr>
          </a:p>
        </p:txBody>
      </p:sp>
      <p:sp>
        <p:nvSpPr>
          <p:cNvPr id="98309" name="textruta 5"/>
          <p:cNvSpPr txBox="1">
            <a:spLocks noChangeArrowheads="1"/>
          </p:cNvSpPr>
          <p:nvPr/>
        </p:nvSpPr>
        <p:spPr bwMode="auto">
          <a:xfrm>
            <a:off x="3960813" y="3201988"/>
            <a:ext cx="1500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 smtClean="0">
                <a:ea typeface="Geneva"/>
                <a:cs typeface="Geneva"/>
              </a:rPr>
              <a:t>Reduced</a:t>
            </a:r>
            <a:endParaRPr lang="en-GB" sz="1800" dirty="0">
              <a:ea typeface="Geneva"/>
              <a:cs typeface="Geneva"/>
            </a:endParaRPr>
          </a:p>
          <a:p>
            <a:pPr algn="ctr"/>
            <a:r>
              <a:rPr lang="en-GB" sz="1800" dirty="0" smtClean="0">
                <a:ea typeface="Geneva"/>
                <a:cs typeface="Geneva"/>
              </a:rPr>
              <a:t>well-being and quality of life</a:t>
            </a:r>
            <a:endParaRPr lang="en-GB" sz="1800" baseline="30000" dirty="0">
              <a:ea typeface="Geneva"/>
              <a:cs typeface="Geneva"/>
            </a:endParaRPr>
          </a:p>
        </p:txBody>
      </p:sp>
      <p:sp>
        <p:nvSpPr>
          <p:cNvPr id="98310" name="textruta 6"/>
          <p:cNvSpPr txBox="1">
            <a:spLocks noChangeArrowheads="1"/>
          </p:cNvSpPr>
          <p:nvPr/>
        </p:nvSpPr>
        <p:spPr bwMode="auto">
          <a:xfrm>
            <a:off x="481013" y="3201988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>
                <a:ea typeface="Geneva"/>
                <a:cs typeface="Geneva"/>
              </a:rPr>
              <a:t> </a:t>
            </a:r>
            <a:r>
              <a:rPr lang="en-GB" sz="1800" dirty="0" smtClean="0">
                <a:ea typeface="Geneva"/>
                <a:cs typeface="Geneva"/>
              </a:rPr>
              <a:t>Premature</a:t>
            </a:r>
            <a:endParaRPr lang="en-GB" sz="1800" dirty="0">
              <a:ea typeface="Geneva"/>
              <a:cs typeface="Geneva"/>
            </a:endParaRPr>
          </a:p>
          <a:p>
            <a:pPr algn="ctr"/>
            <a:r>
              <a:rPr lang="en-GB" sz="1800" dirty="0" smtClean="0">
                <a:ea typeface="Geneva"/>
                <a:cs typeface="Geneva"/>
              </a:rPr>
              <a:t>mortality</a:t>
            </a:r>
            <a:endParaRPr lang="en-GB" sz="1800" baseline="30000" dirty="0">
              <a:ea typeface="Geneva"/>
              <a:cs typeface="Geneva"/>
            </a:endParaRPr>
          </a:p>
        </p:txBody>
      </p:sp>
      <p:sp>
        <p:nvSpPr>
          <p:cNvPr id="98311" name="textruta 7"/>
          <p:cNvSpPr txBox="1">
            <a:spLocks noChangeArrowheads="1"/>
          </p:cNvSpPr>
          <p:nvPr/>
        </p:nvSpPr>
        <p:spPr bwMode="auto">
          <a:xfrm>
            <a:off x="6249988" y="3201988"/>
            <a:ext cx="2643187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800" dirty="0" smtClean="0">
                <a:ea typeface="Geneva"/>
                <a:cs typeface="Geneva"/>
              </a:rPr>
              <a:t>Reduced</a:t>
            </a:r>
            <a:r>
              <a:rPr lang="en-GB" sz="1800" dirty="0">
                <a:ea typeface="Geneva"/>
                <a:cs typeface="Geneva"/>
              </a:rPr>
              <a:t/>
            </a:r>
            <a:br>
              <a:rPr lang="en-GB" sz="1800" dirty="0">
                <a:ea typeface="Geneva"/>
                <a:cs typeface="Geneva"/>
              </a:rPr>
            </a:br>
            <a:r>
              <a:rPr lang="en-GB" sz="1800" dirty="0" smtClean="0">
                <a:ea typeface="Geneva"/>
                <a:cs typeface="Geneva"/>
              </a:rPr>
              <a:t>bone mineral</a:t>
            </a:r>
          </a:p>
          <a:p>
            <a:pPr algn="ctr">
              <a:lnSpc>
                <a:spcPct val="90000"/>
              </a:lnSpc>
            </a:pPr>
            <a:r>
              <a:rPr lang="en-GB" sz="1800" dirty="0" smtClean="0">
                <a:ea typeface="Geneva"/>
                <a:cs typeface="Geneva"/>
              </a:rPr>
              <a:t> density</a:t>
            </a:r>
            <a:endParaRPr lang="en-GB" sz="1800" baseline="30000" dirty="0">
              <a:ea typeface="Geneva"/>
              <a:cs typeface="Geneva"/>
            </a:endParaRPr>
          </a:p>
        </p:txBody>
      </p:sp>
      <p:sp>
        <p:nvSpPr>
          <p:cNvPr id="98312" name="Ned 4"/>
          <p:cNvSpPr>
            <a:spLocks noChangeArrowheads="1"/>
          </p:cNvSpPr>
          <p:nvPr/>
        </p:nvSpPr>
        <p:spPr bwMode="auto">
          <a:xfrm>
            <a:off x="914400" y="2597150"/>
            <a:ext cx="714375" cy="4143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1800">
              <a:ea typeface="Geneva"/>
              <a:cs typeface="Geneva"/>
            </a:endParaRPr>
          </a:p>
        </p:txBody>
      </p:sp>
      <p:sp>
        <p:nvSpPr>
          <p:cNvPr id="98313" name="Ned 4"/>
          <p:cNvSpPr>
            <a:spLocks noChangeArrowheads="1"/>
          </p:cNvSpPr>
          <p:nvPr/>
        </p:nvSpPr>
        <p:spPr bwMode="auto">
          <a:xfrm>
            <a:off x="5770563" y="2597150"/>
            <a:ext cx="714375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1800">
              <a:ea typeface="Geneva"/>
              <a:cs typeface="Geneva"/>
            </a:endParaRPr>
          </a:p>
        </p:txBody>
      </p:sp>
      <p:sp>
        <p:nvSpPr>
          <p:cNvPr id="98314" name="Ned 4"/>
          <p:cNvSpPr>
            <a:spLocks noChangeArrowheads="1"/>
          </p:cNvSpPr>
          <p:nvPr/>
        </p:nvSpPr>
        <p:spPr bwMode="auto">
          <a:xfrm>
            <a:off x="4352925" y="2597150"/>
            <a:ext cx="714375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1800">
              <a:ea typeface="Geneva"/>
              <a:cs typeface="Geneva"/>
            </a:endParaRPr>
          </a:p>
        </p:txBody>
      </p:sp>
      <p:sp>
        <p:nvSpPr>
          <p:cNvPr id="98315" name="textruta 16"/>
          <p:cNvSpPr txBox="1">
            <a:spLocks noChangeArrowheads="1"/>
          </p:cNvSpPr>
          <p:nvPr/>
        </p:nvSpPr>
        <p:spPr bwMode="auto">
          <a:xfrm>
            <a:off x="5235575" y="3201988"/>
            <a:ext cx="17859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dirty="0" smtClean="0">
                <a:ea typeface="Geneva"/>
                <a:cs typeface="Geneva"/>
              </a:rPr>
              <a:t>Altered</a:t>
            </a:r>
          </a:p>
          <a:p>
            <a:pPr algn="ctr"/>
            <a:r>
              <a:rPr lang="en-GB" sz="1800" dirty="0" smtClean="0">
                <a:ea typeface="Geneva"/>
                <a:cs typeface="Geneva"/>
              </a:rPr>
              <a:t>metabolic</a:t>
            </a:r>
          </a:p>
          <a:p>
            <a:pPr algn="ctr"/>
            <a:r>
              <a:rPr lang="en-GB" sz="1800" dirty="0" smtClean="0">
                <a:ea typeface="Geneva"/>
                <a:cs typeface="Geneva"/>
              </a:rPr>
              <a:t>profile</a:t>
            </a:r>
          </a:p>
          <a:p>
            <a:pPr algn="ctr"/>
            <a:endParaRPr lang="en-GB" sz="1800" baseline="30000" dirty="0">
              <a:ea typeface="Geneva"/>
              <a:cs typeface="Geneva"/>
            </a:endParaRPr>
          </a:p>
        </p:txBody>
      </p:sp>
      <p:sp>
        <p:nvSpPr>
          <p:cNvPr id="98316" name="textruta 18"/>
          <p:cNvSpPr txBox="1">
            <a:spLocks noChangeArrowheads="1"/>
          </p:cNvSpPr>
          <p:nvPr/>
        </p:nvSpPr>
        <p:spPr bwMode="auto">
          <a:xfrm>
            <a:off x="561975" y="5216525"/>
            <a:ext cx="72723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ea typeface="Geneva"/>
                <a:cs typeface="Geneva"/>
              </a:rPr>
              <a:t>	Bergthorsdottir et al. JCEM 2006, </a:t>
            </a:r>
            <a:r>
              <a:rPr lang="en-US" sz="1200">
                <a:ea typeface="Geneva"/>
                <a:cs typeface="Geneva"/>
              </a:rPr>
              <a:t>Smans LCCJ et al. ECE 2011, </a:t>
            </a:r>
            <a:r>
              <a:rPr lang="en-GB" sz="1200">
                <a:ea typeface="Geneva"/>
                <a:cs typeface="Geneva"/>
              </a:rPr>
              <a:t>Hahner et al. JCEM 2007, </a:t>
            </a:r>
            <a:br>
              <a:rPr lang="en-GB" sz="1200">
                <a:ea typeface="Geneva"/>
                <a:cs typeface="Geneva"/>
              </a:rPr>
            </a:br>
            <a:r>
              <a:rPr lang="en-GB" sz="1200">
                <a:ea typeface="Geneva"/>
                <a:cs typeface="Geneva"/>
              </a:rPr>
              <a:t>	Filipsson et al. JCEM 2007,</a:t>
            </a:r>
            <a:r>
              <a:rPr lang="en-GB" sz="1200" baseline="30000">
                <a:ea typeface="Geneva"/>
                <a:cs typeface="Geneva"/>
              </a:rPr>
              <a:t> </a:t>
            </a:r>
            <a:r>
              <a:rPr lang="en-GB" sz="1200">
                <a:ea typeface="Geneva"/>
                <a:cs typeface="Geneva"/>
              </a:rPr>
              <a:t>Zelissen et al. Ann Intern Med 1994;  Lövås et al EJE 2009</a:t>
            </a:r>
          </a:p>
          <a:p>
            <a:endParaRPr lang="en-GB" sz="1200">
              <a:ea typeface="Geneva"/>
              <a:cs typeface="Geneva"/>
            </a:endParaRPr>
          </a:p>
        </p:txBody>
      </p:sp>
      <p:sp>
        <p:nvSpPr>
          <p:cNvPr id="98317" name="Slide Number Placeholder 19"/>
          <p:cNvSpPr txBox="1">
            <a:spLocks noGrp="1"/>
          </p:cNvSpPr>
          <p:nvPr/>
        </p:nvSpPr>
        <p:spPr bwMode="auto">
          <a:xfrm>
            <a:off x="596900" y="6151563"/>
            <a:ext cx="8747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69BD624-532A-4752-AA13-9EC8824A152F}" type="slidenum">
              <a:rPr lang="en-GB" sz="1200">
                <a:ea typeface="Geneva"/>
                <a:cs typeface="Geneva"/>
              </a:rPr>
              <a:pPr/>
              <a:t>5</a:t>
            </a:fld>
            <a:endParaRPr lang="en-GB" sz="1200">
              <a:ea typeface="Geneva"/>
              <a:cs typeface="Geneva"/>
            </a:endParaRPr>
          </a:p>
        </p:txBody>
      </p:sp>
      <p:sp>
        <p:nvSpPr>
          <p:cNvPr id="98318" name="textruta 14"/>
          <p:cNvSpPr txBox="1">
            <a:spLocks noChangeArrowheads="1"/>
          </p:cNvSpPr>
          <p:nvPr/>
        </p:nvSpPr>
        <p:spPr bwMode="auto">
          <a:xfrm>
            <a:off x="1976438" y="3201988"/>
            <a:ext cx="202247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it-IT" sz="1800" dirty="0" smtClean="0">
                <a:ea typeface="Geneva"/>
                <a:cs typeface="Geneva"/>
              </a:rPr>
              <a:t>High </a:t>
            </a:r>
            <a:r>
              <a:rPr lang="it-IT" sz="1800" dirty="0" err="1" smtClean="0">
                <a:ea typeface="Geneva"/>
                <a:cs typeface="Geneva"/>
              </a:rPr>
              <a:t>frequency</a:t>
            </a:r>
            <a:r>
              <a:rPr lang="it-IT" sz="1800" dirty="0" smtClean="0">
                <a:ea typeface="Geneva"/>
                <a:cs typeface="Geneva"/>
              </a:rPr>
              <a:t> </a:t>
            </a:r>
            <a:r>
              <a:rPr lang="it-IT" sz="1800" dirty="0" err="1" smtClean="0">
                <a:ea typeface="Geneva"/>
                <a:cs typeface="Geneva"/>
              </a:rPr>
              <a:t>of</a:t>
            </a:r>
            <a:r>
              <a:rPr lang="it-IT" sz="1800" dirty="0" smtClean="0">
                <a:ea typeface="Geneva"/>
                <a:cs typeface="Geneva"/>
              </a:rPr>
              <a:t> </a:t>
            </a:r>
            <a:r>
              <a:rPr lang="it-IT" sz="1800" dirty="0" err="1" smtClean="0">
                <a:ea typeface="Geneva"/>
                <a:cs typeface="Geneva"/>
              </a:rPr>
              <a:t>infections</a:t>
            </a:r>
            <a:r>
              <a:rPr lang="it-IT" sz="1800" dirty="0" smtClean="0">
                <a:ea typeface="Geneva"/>
                <a:cs typeface="Geneva"/>
              </a:rPr>
              <a:t>/</a:t>
            </a:r>
          </a:p>
          <a:p>
            <a:pPr marL="0" lvl="1" algn="ctr"/>
            <a:r>
              <a:rPr lang="it-IT" sz="1800" dirty="0" err="1" smtClean="0">
                <a:ea typeface="Geneva"/>
                <a:cs typeface="Geneva"/>
              </a:rPr>
              <a:t>hospitalization</a:t>
            </a:r>
            <a:endParaRPr lang="it-IT" sz="1800" dirty="0">
              <a:ea typeface="Geneva"/>
              <a:cs typeface="Geneva"/>
            </a:endParaRPr>
          </a:p>
          <a:p>
            <a:pPr marL="0" lvl="1" algn="ctr"/>
            <a:endParaRPr lang="sv-SE" sz="1800" baseline="30000" dirty="0">
              <a:ea typeface="Geneva"/>
              <a:cs typeface="Geneva"/>
            </a:endParaRPr>
          </a:p>
          <a:p>
            <a:pPr algn="ctr"/>
            <a:endParaRPr lang="sv-SE" dirty="0">
              <a:ea typeface="Geneva"/>
              <a:cs typeface="Geneva"/>
            </a:endParaRPr>
          </a:p>
        </p:txBody>
      </p:sp>
      <p:sp>
        <p:nvSpPr>
          <p:cNvPr id="98319" name="Ned 4"/>
          <p:cNvSpPr>
            <a:spLocks noChangeArrowheads="1"/>
          </p:cNvSpPr>
          <p:nvPr/>
        </p:nvSpPr>
        <p:spPr bwMode="auto">
          <a:xfrm>
            <a:off x="7213600" y="2597150"/>
            <a:ext cx="714375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1800">
              <a:ea typeface="Geneva"/>
              <a:cs typeface="Geneva"/>
            </a:endParaRPr>
          </a:p>
        </p:txBody>
      </p:sp>
      <p:sp>
        <p:nvSpPr>
          <p:cNvPr id="98320" name="Rectangle 15"/>
          <p:cNvSpPr>
            <a:spLocks noChangeArrowheads="1"/>
          </p:cNvSpPr>
          <p:nvPr/>
        </p:nvSpPr>
        <p:spPr bwMode="auto">
          <a:xfrm>
            <a:off x="4572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lnSpc>
                <a:spcPct val="75000"/>
              </a:lnSpc>
            </a:pPr>
            <a:r>
              <a:rPr lang="en-GB" b="1" dirty="0" smtClean="0">
                <a:solidFill>
                  <a:srgbClr val="FF0505"/>
                </a:solidFill>
                <a:ea typeface="MS PGothic" pitchFamily="34" charset="-128"/>
              </a:rPr>
              <a:t>Potential negative outcomes associated with classical </a:t>
            </a:r>
          </a:p>
          <a:p>
            <a:pPr algn="ctr" eaLnBrk="0" hangingPunct="0">
              <a:lnSpc>
                <a:spcPct val="75000"/>
              </a:lnSpc>
            </a:pPr>
            <a:r>
              <a:rPr lang="en-GB" b="1" dirty="0" smtClean="0">
                <a:solidFill>
                  <a:srgbClr val="FF0505"/>
                </a:solidFill>
                <a:ea typeface="MS PGothic" pitchFamily="34" charset="-128"/>
              </a:rPr>
              <a:t>substitutive therapy of adrenal insufficiency</a:t>
            </a:r>
            <a:r>
              <a:rPr lang="en-GB" sz="3700" b="1" dirty="0" smtClean="0">
                <a:solidFill>
                  <a:srgbClr val="FF0505"/>
                </a:solidFill>
                <a:ea typeface="MS PGothic" pitchFamily="34" charset="-128"/>
              </a:rPr>
              <a:t> </a:t>
            </a:r>
            <a:r>
              <a:rPr lang="en-GB" sz="3700" b="1" dirty="0">
                <a:solidFill>
                  <a:srgbClr val="FF0505"/>
                </a:solidFill>
                <a:ea typeface="MS PGothic" pitchFamily="34" charset="-128"/>
              </a:rPr>
              <a:t/>
            </a:r>
            <a:br>
              <a:rPr lang="en-GB" sz="3700" b="1" dirty="0">
                <a:solidFill>
                  <a:srgbClr val="FF0505"/>
                </a:solidFill>
                <a:ea typeface="MS PGothic" pitchFamily="34" charset="-128"/>
              </a:rPr>
            </a:br>
            <a:r>
              <a:rPr lang="en-GB" sz="2600" b="1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endParaRPr lang="sv-SE" sz="2600" b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352595" y="4132905"/>
            <a:ext cx="1959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C0000"/>
                </a:solidFill>
              </a:rPr>
              <a:t>HIGHLY</a:t>
            </a:r>
          </a:p>
          <a:p>
            <a:pPr algn="ctr"/>
            <a:r>
              <a:rPr lang="it-IT" sz="1600" b="1" dirty="0" smtClean="0">
                <a:solidFill>
                  <a:srgbClr val="CC0000"/>
                </a:solidFill>
              </a:rPr>
              <a:t>CONTROVERSIAL</a:t>
            </a:r>
            <a:endParaRPr lang="it-IT" sz="1600" b="1" dirty="0">
              <a:solidFill>
                <a:srgbClr val="CC0000"/>
              </a:solidFill>
            </a:endParaRP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461963" y="1062038"/>
            <a:ext cx="8342312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7369175" y="40830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CC0000"/>
                </a:solidFill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41"/>
          <p:cNvSpPr txBox="1">
            <a:spLocks noChangeArrowheads="1"/>
          </p:cNvSpPr>
          <p:nvPr/>
        </p:nvSpPr>
        <p:spPr bwMode="auto">
          <a:xfrm>
            <a:off x="6337300" y="5411788"/>
            <a:ext cx="1412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defTabSz="414338" hangingPunct="0">
              <a:lnSpc>
                <a:spcPct val="9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Clock time  </a:t>
            </a:r>
          </a:p>
        </p:txBody>
      </p:sp>
      <p:sp>
        <p:nvSpPr>
          <p:cNvPr id="128003" name="Text Box 23"/>
          <p:cNvSpPr txBox="1">
            <a:spLocks noChangeArrowheads="1"/>
          </p:cNvSpPr>
          <p:nvPr/>
        </p:nvSpPr>
        <p:spPr bwMode="auto">
          <a:xfrm>
            <a:off x="1924050" y="539115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06.00</a:t>
            </a:r>
          </a:p>
        </p:txBody>
      </p:sp>
      <p:sp>
        <p:nvSpPr>
          <p:cNvPr id="128004" name="Text Box 23"/>
          <p:cNvSpPr txBox="1">
            <a:spLocks noChangeArrowheads="1"/>
          </p:cNvSpPr>
          <p:nvPr/>
        </p:nvSpPr>
        <p:spPr bwMode="auto">
          <a:xfrm>
            <a:off x="3222625" y="539115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12.00</a:t>
            </a:r>
          </a:p>
        </p:txBody>
      </p:sp>
      <p:sp>
        <p:nvSpPr>
          <p:cNvPr id="128005" name="Text Box 23"/>
          <p:cNvSpPr txBox="1">
            <a:spLocks noChangeArrowheads="1"/>
          </p:cNvSpPr>
          <p:nvPr/>
        </p:nvSpPr>
        <p:spPr bwMode="auto">
          <a:xfrm>
            <a:off x="4513263" y="5391150"/>
            <a:ext cx="58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18.00</a:t>
            </a:r>
          </a:p>
        </p:txBody>
      </p:sp>
      <p:sp>
        <p:nvSpPr>
          <p:cNvPr id="128006" name="Text Box 23"/>
          <p:cNvSpPr txBox="1">
            <a:spLocks noChangeArrowheads="1"/>
          </p:cNvSpPr>
          <p:nvPr/>
        </p:nvSpPr>
        <p:spPr bwMode="auto">
          <a:xfrm>
            <a:off x="5808663" y="5391150"/>
            <a:ext cx="58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24.00</a:t>
            </a:r>
          </a:p>
        </p:txBody>
      </p:sp>
      <p:sp>
        <p:nvSpPr>
          <p:cNvPr id="128007" name="Text Box 23"/>
          <p:cNvSpPr txBox="1">
            <a:spLocks noChangeArrowheads="1"/>
          </p:cNvSpPr>
          <p:nvPr/>
        </p:nvSpPr>
        <p:spPr bwMode="auto">
          <a:xfrm>
            <a:off x="631825" y="539115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00.00</a:t>
            </a:r>
          </a:p>
        </p:txBody>
      </p:sp>
      <p:sp>
        <p:nvSpPr>
          <p:cNvPr id="128008" name="Line 10"/>
          <p:cNvSpPr>
            <a:spLocks noChangeShapeType="1"/>
          </p:cNvSpPr>
          <p:nvPr/>
        </p:nvSpPr>
        <p:spPr bwMode="auto">
          <a:xfrm rot="16200000" flipV="1">
            <a:off x="890588" y="4360862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09" name="Line 11"/>
          <p:cNvSpPr>
            <a:spLocks noChangeShapeType="1"/>
          </p:cNvSpPr>
          <p:nvPr/>
        </p:nvSpPr>
        <p:spPr bwMode="auto">
          <a:xfrm rot="16200000" flipV="1">
            <a:off x="890588" y="3471862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10" name="Line 12"/>
          <p:cNvSpPr>
            <a:spLocks noChangeShapeType="1"/>
          </p:cNvSpPr>
          <p:nvPr/>
        </p:nvSpPr>
        <p:spPr bwMode="auto">
          <a:xfrm rot="16200000" flipV="1">
            <a:off x="889001" y="2576512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11" name="Line 13"/>
          <p:cNvSpPr>
            <a:spLocks noChangeShapeType="1"/>
          </p:cNvSpPr>
          <p:nvPr/>
        </p:nvSpPr>
        <p:spPr bwMode="auto">
          <a:xfrm rot="16200000" flipV="1">
            <a:off x="890588" y="2132012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12" name="Line 14"/>
          <p:cNvSpPr>
            <a:spLocks noChangeShapeType="1"/>
          </p:cNvSpPr>
          <p:nvPr/>
        </p:nvSpPr>
        <p:spPr bwMode="auto">
          <a:xfrm rot="16200000" flipV="1">
            <a:off x="890588" y="3022600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13" name="Line 15"/>
          <p:cNvSpPr>
            <a:spLocks noChangeShapeType="1"/>
          </p:cNvSpPr>
          <p:nvPr/>
        </p:nvSpPr>
        <p:spPr bwMode="auto">
          <a:xfrm rot="16200000" flipV="1">
            <a:off x="890588" y="3917950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14" name="Line 16"/>
          <p:cNvSpPr>
            <a:spLocks noChangeShapeType="1"/>
          </p:cNvSpPr>
          <p:nvPr/>
        </p:nvSpPr>
        <p:spPr bwMode="auto">
          <a:xfrm rot="16200000" flipV="1">
            <a:off x="890588" y="4814887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15" name="Text Box 23"/>
          <p:cNvSpPr txBox="1">
            <a:spLocks noChangeArrowheads="1"/>
          </p:cNvSpPr>
          <p:nvPr/>
        </p:nvSpPr>
        <p:spPr bwMode="auto">
          <a:xfrm>
            <a:off x="635000" y="5167313"/>
            <a:ext cx="27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0</a:t>
            </a:r>
          </a:p>
        </p:txBody>
      </p:sp>
      <p:sp>
        <p:nvSpPr>
          <p:cNvPr id="128016" name="Text Box 23"/>
          <p:cNvSpPr txBox="1">
            <a:spLocks noChangeArrowheads="1"/>
          </p:cNvSpPr>
          <p:nvPr/>
        </p:nvSpPr>
        <p:spPr bwMode="auto">
          <a:xfrm>
            <a:off x="461963" y="4244975"/>
            <a:ext cx="450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200</a:t>
            </a:r>
          </a:p>
        </p:txBody>
      </p:sp>
      <p:sp>
        <p:nvSpPr>
          <p:cNvPr id="128017" name="Text Box 23"/>
          <p:cNvSpPr txBox="1">
            <a:spLocks noChangeArrowheads="1"/>
          </p:cNvSpPr>
          <p:nvPr/>
        </p:nvSpPr>
        <p:spPr bwMode="auto">
          <a:xfrm>
            <a:off x="461963" y="335438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400</a:t>
            </a:r>
          </a:p>
        </p:txBody>
      </p:sp>
      <p:sp>
        <p:nvSpPr>
          <p:cNvPr id="128018" name="Text Box 23"/>
          <p:cNvSpPr txBox="1">
            <a:spLocks noChangeArrowheads="1"/>
          </p:cNvSpPr>
          <p:nvPr/>
        </p:nvSpPr>
        <p:spPr bwMode="auto">
          <a:xfrm>
            <a:off x="493713" y="2492375"/>
            <a:ext cx="450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600</a:t>
            </a:r>
          </a:p>
        </p:txBody>
      </p:sp>
      <p:sp>
        <p:nvSpPr>
          <p:cNvPr id="128019" name="Line 21"/>
          <p:cNvSpPr>
            <a:spLocks noChangeShapeType="1"/>
          </p:cNvSpPr>
          <p:nvPr/>
        </p:nvSpPr>
        <p:spPr bwMode="auto">
          <a:xfrm rot="16200000" flipV="1">
            <a:off x="890588" y="1714500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20" name="Text Box 23"/>
          <p:cNvSpPr txBox="1">
            <a:spLocks noChangeArrowheads="1"/>
          </p:cNvSpPr>
          <p:nvPr/>
        </p:nvSpPr>
        <p:spPr bwMode="auto">
          <a:xfrm>
            <a:off x="461963" y="1604963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>
                <a:latin typeface="Times New Roman" pitchFamily="18" charset="0"/>
                <a:ea typeface="Geneva"/>
                <a:cs typeface="Geneva"/>
              </a:rPr>
              <a:t>800</a:t>
            </a:r>
          </a:p>
        </p:txBody>
      </p:sp>
      <p:sp>
        <p:nvSpPr>
          <p:cNvPr id="128021" name="Text Box 55"/>
          <p:cNvSpPr txBox="1">
            <a:spLocks noChangeArrowheads="1"/>
          </p:cNvSpPr>
          <p:nvPr/>
        </p:nvSpPr>
        <p:spPr bwMode="auto">
          <a:xfrm>
            <a:off x="6497638" y="1677988"/>
            <a:ext cx="18557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defTabSz="414338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>
                <a:latin typeface="Times New Roman" pitchFamily="18" charset="0"/>
                <a:ea typeface="Geneva"/>
                <a:cs typeface="Geneva"/>
              </a:rPr>
              <a:t>Immediate release </a:t>
            </a:r>
            <a:br>
              <a:rPr lang="en-US" sz="1500">
                <a:latin typeface="Times New Roman" pitchFamily="18" charset="0"/>
                <a:ea typeface="Geneva"/>
                <a:cs typeface="Geneva"/>
              </a:rPr>
            </a:br>
            <a:r>
              <a:rPr lang="en-US" sz="1500">
                <a:latin typeface="Times New Roman" pitchFamily="18" charset="0"/>
                <a:ea typeface="Geneva"/>
                <a:cs typeface="Geneva"/>
              </a:rPr>
              <a:t>hydrocortisone tablet</a:t>
            </a:r>
          </a:p>
        </p:txBody>
      </p:sp>
      <p:sp>
        <p:nvSpPr>
          <p:cNvPr id="128022" name="Line 56"/>
          <p:cNvSpPr>
            <a:spLocks noChangeShapeType="1"/>
          </p:cNvSpPr>
          <p:nvPr/>
        </p:nvSpPr>
        <p:spPr bwMode="auto">
          <a:xfrm>
            <a:off x="6203950" y="1863725"/>
            <a:ext cx="265113" cy="0"/>
          </a:xfrm>
          <a:prstGeom prst="line">
            <a:avLst/>
          </a:prstGeom>
          <a:noFill/>
          <a:ln w="28575">
            <a:solidFill>
              <a:srgbClr val="669900"/>
            </a:solidFill>
            <a:prstDash val="dash"/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endParaRPr lang="it-IT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23925" y="1906588"/>
            <a:ext cx="5172075" cy="3357562"/>
            <a:chOff x="582" y="1041"/>
            <a:chExt cx="3258" cy="2115"/>
          </a:xfrm>
        </p:grpSpPr>
        <p:sp>
          <p:nvSpPr>
            <p:cNvPr id="128085" name="Freeform 31"/>
            <p:cNvSpPr>
              <a:spLocks/>
            </p:cNvSpPr>
            <p:nvPr/>
          </p:nvSpPr>
          <p:spPr bwMode="auto">
            <a:xfrm>
              <a:off x="1654" y="1041"/>
              <a:ext cx="2186" cy="2088"/>
            </a:xfrm>
            <a:custGeom>
              <a:avLst/>
              <a:gdLst>
                <a:gd name="T0" fmla="*/ 0 w 2186"/>
                <a:gd name="T1" fmla="*/ 2068 h 2088"/>
                <a:gd name="T2" fmla="*/ 9 w 2186"/>
                <a:gd name="T3" fmla="*/ 2040 h 2088"/>
                <a:gd name="T4" fmla="*/ 14 w 2186"/>
                <a:gd name="T5" fmla="*/ 1796 h 2088"/>
                <a:gd name="T6" fmla="*/ 17 w 2186"/>
                <a:gd name="T7" fmla="*/ 1719 h 2088"/>
                <a:gd name="T8" fmla="*/ 23 w 2186"/>
                <a:gd name="T9" fmla="*/ 1719 h 2088"/>
                <a:gd name="T10" fmla="*/ 23 w 2186"/>
                <a:gd name="T11" fmla="*/ 1302 h 2088"/>
                <a:gd name="T12" fmla="*/ 34 w 2186"/>
                <a:gd name="T13" fmla="*/ 1296 h 2088"/>
                <a:gd name="T14" fmla="*/ 37 w 2186"/>
                <a:gd name="T15" fmla="*/ 845 h 2088"/>
                <a:gd name="T16" fmla="*/ 46 w 2186"/>
                <a:gd name="T17" fmla="*/ 842 h 2088"/>
                <a:gd name="T18" fmla="*/ 46 w 2186"/>
                <a:gd name="T19" fmla="*/ 618 h 2088"/>
                <a:gd name="T20" fmla="*/ 45 w 2186"/>
                <a:gd name="T21" fmla="*/ 395 h 2088"/>
                <a:gd name="T22" fmla="*/ 54 w 2186"/>
                <a:gd name="T23" fmla="*/ 395 h 2088"/>
                <a:gd name="T24" fmla="*/ 56 w 2186"/>
                <a:gd name="T25" fmla="*/ 241 h 2088"/>
                <a:gd name="T26" fmla="*/ 79 w 2186"/>
                <a:gd name="T27" fmla="*/ 278 h 2088"/>
                <a:gd name="T28" fmla="*/ 79 w 2186"/>
                <a:gd name="T29" fmla="*/ 176 h 2088"/>
                <a:gd name="T30" fmla="*/ 91 w 2186"/>
                <a:gd name="T31" fmla="*/ 183 h 2088"/>
                <a:gd name="T32" fmla="*/ 90 w 2186"/>
                <a:gd name="T33" fmla="*/ 81 h 2088"/>
                <a:gd name="T34" fmla="*/ 99 w 2186"/>
                <a:gd name="T35" fmla="*/ 74 h 2088"/>
                <a:gd name="T36" fmla="*/ 101 w 2186"/>
                <a:gd name="T37" fmla="*/ 0 h 2088"/>
                <a:gd name="T38" fmla="*/ 130 w 2186"/>
                <a:gd name="T39" fmla="*/ 65 h 2088"/>
                <a:gd name="T40" fmla="*/ 192 w 2186"/>
                <a:gd name="T41" fmla="*/ 367 h 2088"/>
                <a:gd name="T42" fmla="*/ 203 w 2186"/>
                <a:gd name="T43" fmla="*/ 439 h 2088"/>
                <a:gd name="T44" fmla="*/ 217 w 2186"/>
                <a:gd name="T45" fmla="*/ 453 h 2088"/>
                <a:gd name="T46" fmla="*/ 253 w 2186"/>
                <a:gd name="T47" fmla="*/ 542 h 2088"/>
                <a:gd name="T48" fmla="*/ 284 w 2186"/>
                <a:gd name="T49" fmla="*/ 651 h 2088"/>
                <a:gd name="T50" fmla="*/ 336 w 2186"/>
                <a:gd name="T51" fmla="*/ 880 h 2088"/>
                <a:gd name="T52" fmla="*/ 405 w 2186"/>
                <a:gd name="T53" fmla="*/ 1163 h 2088"/>
                <a:gd name="T54" fmla="*/ 541 w 2186"/>
                <a:gd name="T55" fmla="*/ 1417 h 2088"/>
                <a:gd name="T56" fmla="*/ 631 w 2186"/>
                <a:gd name="T57" fmla="*/ 780 h 2088"/>
                <a:gd name="T58" fmla="*/ 678 w 2186"/>
                <a:gd name="T59" fmla="*/ 451 h 2088"/>
                <a:gd name="T60" fmla="*/ 766 w 2186"/>
                <a:gd name="T61" fmla="*/ 769 h 2088"/>
                <a:gd name="T62" fmla="*/ 822 w 2186"/>
                <a:gd name="T63" fmla="*/ 998 h 2088"/>
                <a:gd name="T64" fmla="*/ 842 w 2186"/>
                <a:gd name="T65" fmla="*/ 1021 h 2088"/>
                <a:gd name="T66" fmla="*/ 959 w 2186"/>
                <a:gd name="T67" fmla="*/ 1278 h 2088"/>
                <a:gd name="T68" fmla="*/ 1083 w 2186"/>
                <a:gd name="T69" fmla="*/ 1535 h 2088"/>
                <a:gd name="T70" fmla="*/ 1351 w 2186"/>
                <a:gd name="T71" fmla="*/ 1151 h 2088"/>
                <a:gd name="T72" fmla="*/ 1621 w 2186"/>
                <a:gd name="T73" fmla="*/ 1797 h 2088"/>
                <a:gd name="T74" fmla="*/ 1685 w 2186"/>
                <a:gd name="T75" fmla="*/ 1848 h 2088"/>
                <a:gd name="T76" fmla="*/ 1733 w 2186"/>
                <a:gd name="T77" fmla="*/ 1895 h 2088"/>
                <a:gd name="T78" fmla="*/ 1801 w 2186"/>
                <a:gd name="T79" fmla="*/ 1937 h 2088"/>
                <a:gd name="T80" fmla="*/ 1812 w 2186"/>
                <a:gd name="T81" fmla="*/ 1964 h 2088"/>
                <a:gd name="T82" fmla="*/ 1823 w 2186"/>
                <a:gd name="T83" fmla="*/ 1976 h 2088"/>
                <a:gd name="T84" fmla="*/ 1835 w 2186"/>
                <a:gd name="T85" fmla="*/ 1973 h 2088"/>
                <a:gd name="T86" fmla="*/ 1888 w 2186"/>
                <a:gd name="T87" fmla="*/ 2018 h 2088"/>
                <a:gd name="T88" fmla="*/ 1969 w 2186"/>
                <a:gd name="T89" fmla="*/ 2038 h 2088"/>
                <a:gd name="T90" fmla="*/ 2039 w 2186"/>
                <a:gd name="T91" fmla="*/ 2062 h 2088"/>
                <a:gd name="T92" fmla="*/ 2081 w 2186"/>
                <a:gd name="T93" fmla="*/ 2059 h 2088"/>
                <a:gd name="T94" fmla="*/ 2116 w 2186"/>
                <a:gd name="T95" fmla="*/ 2077 h 2088"/>
                <a:gd name="T96" fmla="*/ 2175 w 2186"/>
                <a:gd name="T97" fmla="*/ 2081 h 2088"/>
                <a:gd name="T98" fmla="*/ 2186 w 2186"/>
                <a:gd name="T99" fmla="*/ 2088 h 20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6"/>
                <a:gd name="T151" fmla="*/ 0 h 2088"/>
                <a:gd name="T152" fmla="*/ 2186 w 2186"/>
                <a:gd name="T153" fmla="*/ 2088 h 20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6" h="2088">
                  <a:moveTo>
                    <a:pt x="0" y="2068"/>
                  </a:moveTo>
                  <a:lnTo>
                    <a:pt x="9" y="2040"/>
                  </a:lnTo>
                  <a:lnTo>
                    <a:pt x="14" y="1796"/>
                  </a:lnTo>
                  <a:lnTo>
                    <a:pt x="17" y="1719"/>
                  </a:lnTo>
                  <a:lnTo>
                    <a:pt x="23" y="1719"/>
                  </a:lnTo>
                  <a:lnTo>
                    <a:pt x="23" y="1302"/>
                  </a:lnTo>
                  <a:lnTo>
                    <a:pt x="34" y="1296"/>
                  </a:lnTo>
                  <a:lnTo>
                    <a:pt x="37" y="845"/>
                  </a:lnTo>
                  <a:lnTo>
                    <a:pt x="46" y="842"/>
                  </a:lnTo>
                  <a:lnTo>
                    <a:pt x="46" y="618"/>
                  </a:lnTo>
                  <a:lnTo>
                    <a:pt x="45" y="395"/>
                  </a:lnTo>
                  <a:lnTo>
                    <a:pt x="54" y="395"/>
                  </a:lnTo>
                  <a:lnTo>
                    <a:pt x="56" y="241"/>
                  </a:lnTo>
                  <a:lnTo>
                    <a:pt x="79" y="278"/>
                  </a:lnTo>
                  <a:lnTo>
                    <a:pt x="79" y="176"/>
                  </a:lnTo>
                  <a:lnTo>
                    <a:pt x="91" y="183"/>
                  </a:lnTo>
                  <a:lnTo>
                    <a:pt x="90" y="81"/>
                  </a:lnTo>
                  <a:lnTo>
                    <a:pt x="99" y="74"/>
                  </a:lnTo>
                  <a:lnTo>
                    <a:pt x="101" y="0"/>
                  </a:lnTo>
                  <a:lnTo>
                    <a:pt x="130" y="65"/>
                  </a:lnTo>
                  <a:lnTo>
                    <a:pt x="192" y="367"/>
                  </a:lnTo>
                  <a:lnTo>
                    <a:pt x="203" y="439"/>
                  </a:lnTo>
                  <a:lnTo>
                    <a:pt x="217" y="453"/>
                  </a:lnTo>
                  <a:lnTo>
                    <a:pt x="253" y="542"/>
                  </a:lnTo>
                  <a:lnTo>
                    <a:pt x="284" y="651"/>
                  </a:lnTo>
                  <a:lnTo>
                    <a:pt x="336" y="880"/>
                  </a:lnTo>
                  <a:lnTo>
                    <a:pt x="405" y="1163"/>
                  </a:lnTo>
                  <a:lnTo>
                    <a:pt x="541" y="1417"/>
                  </a:lnTo>
                  <a:lnTo>
                    <a:pt x="631" y="780"/>
                  </a:lnTo>
                  <a:lnTo>
                    <a:pt x="678" y="451"/>
                  </a:lnTo>
                  <a:lnTo>
                    <a:pt x="766" y="769"/>
                  </a:lnTo>
                  <a:lnTo>
                    <a:pt x="822" y="998"/>
                  </a:lnTo>
                  <a:lnTo>
                    <a:pt x="842" y="1021"/>
                  </a:lnTo>
                  <a:lnTo>
                    <a:pt x="959" y="1278"/>
                  </a:lnTo>
                  <a:lnTo>
                    <a:pt x="1083" y="1535"/>
                  </a:lnTo>
                  <a:lnTo>
                    <a:pt x="1351" y="1151"/>
                  </a:lnTo>
                  <a:lnTo>
                    <a:pt x="1621" y="1797"/>
                  </a:lnTo>
                  <a:lnTo>
                    <a:pt x="1685" y="1848"/>
                  </a:lnTo>
                  <a:lnTo>
                    <a:pt x="1733" y="1895"/>
                  </a:lnTo>
                  <a:lnTo>
                    <a:pt x="1801" y="1937"/>
                  </a:lnTo>
                  <a:lnTo>
                    <a:pt x="1812" y="1964"/>
                  </a:lnTo>
                  <a:lnTo>
                    <a:pt x="1823" y="1976"/>
                  </a:lnTo>
                  <a:lnTo>
                    <a:pt x="1835" y="1973"/>
                  </a:lnTo>
                  <a:lnTo>
                    <a:pt x="1888" y="2018"/>
                  </a:lnTo>
                  <a:lnTo>
                    <a:pt x="1969" y="2038"/>
                  </a:lnTo>
                  <a:lnTo>
                    <a:pt x="2039" y="2062"/>
                  </a:lnTo>
                  <a:lnTo>
                    <a:pt x="2081" y="2059"/>
                  </a:lnTo>
                  <a:lnTo>
                    <a:pt x="2116" y="2077"/>
                  </a:lnTo>
                  <a:lnTo>
                    <a:pt x="2175" y="2081"/>
                  </a:lnTo>
                  <a:lnTo>
                    <a:pt x="2186" y="2088"/>
                  </a:lnTo>
                </a:path>
              </a:pathLst>
            </a:custGeom>
            <a:noFill/>
            <a:ln w="28575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it-IT"/>
            </a:p>
          </p:txBody>
        </p:sp>
        <p:sp>
          <p:nvSpPr>
            <p:cNvPr id="128086" name="Freeform 32"/>
            <p:cNvSpPr>
              <a:spLocks/>
            </p:cNvSpPr>
            <p:nvPr/>
          </p:nvSpPr>
          <p:spPr bwMode="auto">
            <a:xfrm>
              <a:off x="582" y="3122"/>
              <a:ext cx="1089" cy="34"/>
            </a:xfrm>
            <a:custGeom>
              <a:avLst/>
              <a:gdLst>
                <a:gd name="T0" fmla="*/ 0 w 1089"/>
                <a:gd name="T1" fmla="*/ 0 h 34"/>
                <a:gd name="T2" fmla="*/ 24 w 1089"/>
                <a:gd name="T3" fmla="*/ 0 h 34"/>
                <a:gd name="T4" fmla="*/ 24 w 1089"/>
                <a:gd name="T5" fmla="*/ 10 h 34"/>
                <a:gd name="T6" fmla="*/ 136 w 1089"/>
                <a:gd name="T7" fmla="*/ 10 h 34"/>
                <a:gd name="T8" fmla="*/ 134 w 1089"/>
                <a:gd name="T9" fmla="*/ 23 h 34"/>
                <a:gd name="T10" fmla="*/ 243 w 1089"/>
                <a:gd name="T11" fmla="*/ 21 h 34"/>
                <a:gd name="T12" fmla="*/ 248 w 1089"/>
                <a:gd name="T13" fmla="*/ 31 h 34"/>
                <a:gd name="T14" fmla="*/ 380 w 1089"/>
                <a:gd name="T15" fmla="*/ 34 h 34"/>
                <a:gd name="T16" fmla="*/ 381 w 1089"/>
                <a:gd name="T17" fmla="*/ 21 h 34"/>
                <a:gd name="T18" fmla="*/ 535 w 1089"/>
                <a:gd name="T19" fmla="*/ 24 h 34"/>
                <a:gd name="T20" fmla="*/ 730 w 1089"/>
                <a:gd name="T21" fmla="*/ 20 h 34"/>
                <a:gd name="T22" fmla="*/ 732 w 1089"/>
                <a:gd name="T23" fmla="*/ 7 h 34"/>
                <a:gd name="T24" fmla="*/ 951 w 1089"/>
                <a:gd name="T25" fmla="*/ 9 h 34"/>
                <a:gd name="T26" fmla="*/ 1020 w 1089"/>
                <a:gd name="T27" fmla="*/ 10 h 34"/>
                <a:gd name="T28" fmla="*/ 1019 w 1089"/>
                <a:gd name="T29" fmla="*/ 0 h 34"/>
                <a:gd name="T30" fmla="*/ 1089 w 1089"/>
                <a:gd name="T31" fmla="*/ 0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9"/>
                <a:gd name="T49" fmla="*/ 0 h 34"/>
                <a:gd name="T50" fmla="*/ 1089 w 1089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9" h="34">
                  <a:moveTo>
                    <a:pt x="0" y="0"/>
                  </a:moveTo>
                  <a:lnTo>
                    <a:pt x="24" y="0"/>
                  </a:lnTo>
                  <a:lnTo>
                    <a:pt x="24" y="10"/>
                  </a:lnTo>
                  <a:lnTo>
                    <a:pt x="136" y="10"/>
                  </a:lnTo>
                  <a:lnTo>
                    <a:pt x="134" y="23"/>
                  </a:lnTo>
                  <a:lnTo>
                    <a:pt x="243" y="21"/>
                  </a:lnTo>
                  <a:lnTo>
                    <a:pt x="248" y="31"/>
                  </a:lnTo>
                  <a:lnTo>
                    <a:pt x="380" y="34"/>
                  </a:lnTo>
                  <a:lnTo>
                    <a:pt x="381" y="21"/>
                  </a:lnTo>
                  <a:lnTo>
                    <a:pt x="535" y="24"/>
                  </a:lnTo>
                  <a:lnTo>
                    <a:pt x="730" y="20"/>
                  </a:lnTo>
                  <a:lnTo>
                    <a:pt x="732" y="7"/>
                  </a:lnTo>
                  <a:lnTo>
                    <a:pt x="951" y="9"/>
                  </a:lnTo>
                  <a:lnTo>
                    <a:pt x="1020" y="10"/>
                  </a:lnTo>
                  <a:lnTo>
                    <a:pt x="1019" y="0"/>
                  </a:lnTo>
                  <a:lnTo>
                    <a:pt x="1089" y="0"/>
                  </a:lnTo>
                </a:path>
              </a:pathLst>
            </a:custGeom>
            <a:noFill/>
            <a:ln w="28575">
              <a:solidFill>
                <a:srgbClr val="669900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it-IT"/>
            </a:p>
          </p:txBody>
        </p:sp>
      </p:grpSp>
      <p:sp>
        <p:nvSpPr>
          <p:cNvPr id="128024" name="Line 33"/>
          <p:cNvSpPr>
            <a:spLocks noChangeShapeType="1"/>
          </p:cNvSpPr>
          <p:nvPr/>
        </p:nvSpPr>
        <p:spPr bwMode="auto">
          <a:xfrm>
            <a:off x="923925" y="1755775"/>
            <a:ext cx="0" cy="3567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endParaRPr lang="it-IT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17575" y="1403350"/>
            <a:ext cx="7678738" cy="3794125"/>
            <a:chOff x="578" y="884"/>
            <a:chExt cx="4837" cy="2390"/>
          </a:xfrm>
        </p:grpSpPr>
        <p:sp>
          <p:nvSpPr>
            <p:cNvPr id="128080" name="Text Box 45"/>
            <p:cNvSpPr txBox="1">
              <a:spLocks noChangeArrowheads="1"/>
            </p:cNvSpPr>
            <p:nvPr/>
          </p:nvSpPr>
          <p:spPr bwMode="auto">
            <a:xfrm>
              <a:off x="4109" y="884"/>
              <a:ext cx="1306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14338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sz="1500">
                  <a:latin typeface="Times New Roman" pitchFamily="18" charset="0"/>
                  <a:ea typeface="Geneva"/>
                  <a:cs typeface="Geneva"/>
                </a:rPr>
                <a:t>Dual-release HC tablet  </a:t>
              </a:r>
            </a:p>
          </p:txBody>
        </p:sp>
        <p:sp>
          <p:nvSpPr>
            <p:cNvPr id="128081" name="Line 46"/>
            <p:cNvSpPr>
              <a:spLocks noChangeShapeType="1"/>
            </p:cNvSpPr>
            <p:nvPr/>
          </p:nvSpPr>
          <p:spPr bwMode="auto">
            <a:xfrm>
              <a:off x="3908" y="994"/>
              <a:ext cx="16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it-IT"/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578" y="1531"/>
              <a:ext cx="3258" cy="1743"/>
              <a:chOff x="578" y="1531"/>
              <a:chExt cx="3258" cy="1743"/>
            </a:xfrm>
          </p:grpSpPr>
          <p:sp>
            <p:nvSpPr>
              <p:cNvPr id="128083" name="Freeform 38"/>
              <p:cNvSpPr>
                <a:spLocks/>
              </p:cNvSpPr>
              <p:nvPr/>
            </p:nvSpPr>
            <p:spPr bwMode="auto">
              <a:xfrm>
                <a:off x="1658" y="1531"/>
                <a:ext cx="2178" cy="1743"/>
              </a:xfrm>
              <a:custGeom>
                <a:avLst/>
                <a:gdLst>
                  <a:gd name="T0" fmla="*/ 0 w 2178"/>
                  <a:gd name="T1" fmla="*/ 1743 h 1743"/>
                  <a:gd name="T2" fmla="*/ 10 w 2178"/>
                  <a:gd name="T3" fmla="*/ 1729 h 1743"/>
                  <a:gd name="T4" fmla="*/ 13 w 2178"/>
                  <a:gd name="T5" fmla="*/ 1610 h 1743"/>
                  <a:gd name="T6" fmla="*/ 22 w 2178"/>
                  <a:gd name="T7" fmla="*/ 1604 h 1743"/>
                  <a:gd name="T8" fmla="*/ 20 w 2178"/>
                  <a:gd name="T9" fmla="*/ 1361 h 1743"/>
                  <a:gd name="T10" fmla="*/ 22 w 2178"/>
                  <a:gd name="T11" fmla="*/ 1218 h 1743"/>
                  <a:gd name="T12" fmla="*/ 30 w 2178"/>
                  <a:gd name="T13" fmla="*/ 1215 h 1743"/>
                  <a:gd name="T14" fmla="*/ 31 w 2178"/>
                  <a:gd name="T15" fmla="*/ 965 h 1743"/>
                  <a:gd name="T16" fmla="*/ 33 w 2178"/>
                  <a:gd name="T17" fmla="*/ 811 h 1743"/>
                  <a:gd name="T18" fmla="*/ 42 w 2178"/>
                  <a:gd name="T19" fmla="*/ 814 h 1743"/>
                  <a:gd name="T20" fmla="*/ 42 w 2178"/>
                  <a:gd name="T21" fmla="*/ 570 h 1743"/>
                  <a:gd name="T22" fmla="*/ 55 w 2178"/>
                  <a:gd name="T23" fmla="*/ 565 h 1743"/>
                  <a:gd name="T24" fmla="*/ 52 w 2178"/>
                  <a:gd name="T25" fmla="*/ 372 h 1743"/>
                  <a:gd name="T26" fmla="*/ 65 w 2178"/>
                  <a:gd name="T27" fmla="*/ 364 h 1743"/>
                  <a:gd name="T28" fmla="*/ 65 w 2178"/>
                  <a:gd name="T29" fmla="*/ 249 h 1743"/>
                  <a:gd name="T30" fmla="*/ 76 w 2178"/>
                  <a:gd name="T31" fmla="*/ 240 h 1743"/>
                  <a:gd name="T32" fmla="*/ 75 w 2178"/>
                  <a:gd name="T33" fmla="*/ 160 h 1743"/>
                  <a:gd name="T34" fmla="*/ 89 w 2178"/>
                  <a:gd name="T35" fmla="*/ 151 h 1743"/>
                  <a:gd name="T36" fmla="*/ 86 w 2178"/>
                  <a:gd name="T37" fmla="*/ 71 h 1743"/>
                  <a:gd name="T38" fmla="*/ 98 w 2178"/>
                  <a:gd name="T39" fmla="*/ 64 h 1743"/>
                  <a:gd name="T40" fmla="*/ 97 w 2178"/>
                  <a:gd name="T41" fmla="*/ 20 h 1743"/>
                  <a:gd name="T42" fmla="*/ 131 w 2178"/>
                  <a:gd name="T43" fmla="*/ 0 h 1743"/>
                  <a:gd name="T44" fmla="*/ 199 w 2178"/>
                  <a:gd name="T45" fmla="*/ 115 h 1743"/>
                  <a:gd name="T46" fmla="*/ 230 w 2178"/>
                  <a:gd name="T47" fmla="*/ 128 h 1743"/>
                  <a:gd name="T48" fmla="*/ 263 w 2178"/>
                  <a:gd name="T49" fmla="*/ 162 h 1743"/>
                  <a:gd name="T50" fmla="*/ 385 w 2178"/>
                  <a:gd name="T51" fmla="*/ 417 h 1743"/>
                  <a:gd name="T52" fmla="*/ 559 w 2178"/>
                  <a:gd name="T53" fmla="*/ 659 h 1743"/>
                  <a:gd name="T54" fmla="*/ 573 w 2178"/>
                  <a:gd name="T55" fmla="*/ 691 h 1743"/>
                  <a:gd name="T56" fmla="*/ 663 w 2178"/>
                  <a:gd name="T57" fmla="*/ 846 h 1743"/>
                  <a:gd name="T58" fmla="*/ 734 w 2178"/>
                  <a:gd name="T59" fmla="*/ 941 h 1743"/>
                  <a:gd name="T60" fmla="*/ 832 w 2178"/>
                  <a:gd name="T61" fmla="*/ 1059 h 1743"/>
                  <a:gd name="T62" fmla="*/ 906 w 2178"/>
                  <a:gd name="T63" fmla="*/ 1152 h 1743"/>
                  <a:gd name="T64" fmla="*/ 1043 w 2178"/>
                  <a:gd name="T65" fmla="*/ 1339 h 1743"/>
                  <a:gd name="T66" fmla="*/ 1060 w 2178"/>
                  <a:gd name="T67" fmla="*/ 1363 h 1743"/>
                  <a:gd name="T68" fmla="*/ 1104 w 2178"/>
                  <a:gd name="T69" fmla="*/ 1397 h 1743"/>
                  <a:gd name="T70" fmla="*/ 1409 w 2178"/>
                  <a:gd name="T71" fmla="*/ 1540 h 1743"/>
                  <a:gd name="T72" fmla="*/ 1575 w 2178"/>
                  <a:gd name="T73" fmla="*/ 1590 h 1743"/>
                  <a:gd name="T74" fmla="*/ 1769 w 2178"/>
                  <a:gd name="T75" fmla="*/ 1643 h 1743"/>
                  <a:gd name="T76" fmla="*/ 2030 w 2178"/>
                  <a:gd name="T77" fmla="*/ 1702 h 1743"/>
                  <a:gd name="T78" fmla="*/ 2112 w 2178"/>
                  <a:gd name="T79" fmla="*/ 1719 h 1743"/>
                  <a:gd name="T80" fmla="*/ 2137 w 2178"/>
                  <a:gd name="T81" fmla="*/ 1726 h 1743"/>
                  <a:gd name="T82" fmla="*/ 2178 w 2178"/>
                  <a:gd name="T83" fmla="*/ 1725 h 17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78"/>
                  <a:gd name="T127" fmla="*/ 0 h 1743"/>
                  <a:gd name="T128" fmla="*/ 2178 w 2178"/>
                  <a:gd name="T129" fmla="*/ 1743 h 17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78" h="1743">
                    <a:moveTo>
                      <a:pt x="0" y="1743"/>
                    </a:moveTo>
                    <a:lnTo>
                      <a:pt x="10" y="1729"/>
                    </a:lnTo>
                    <a:lnTo>
                      <a:pt x="13" y="1610"/>
                    </a:lnTo>
                    <a:lnTo>
                      <a:pt x="22" y="1604"/>
                    </a:lnTo>
                    <a:lnTo>
                      <a:pt x="20" y="1361"/>
                    </a:lnTo>
                    <a:lnTo>
                      <a:pt x="22" y="1218"/>
                    </a:lnTo>
                    <a:lnTo>
                      <a:pt x="30" y="1215"/>
                    </a:lnTo>
                    <a:lnTo>
                      <a:pt x="31" y="965"/>
                    </a:lnTo>
                    <a:lnTo>
                      <a:pt x="33" y="811"/>
                    </a:lnTo>
                    <a:lnTo>
                      <a:pt x="42" y="814"/>
                    </a:lnTo>
                    <a:lnTo>
                      <a:pt x="42" y="570"/>
                    </a:lnTo>
                    <a:lnTo>
                      <a:pt x="55" y="565"/>
                    </a:lnTo>
                    <a:lnTo>
                      <a:pt x="52" y="372"/>
                    </a:lnTo>
                    <a:lnTo>
                      <a:pt x="65" y="364"/>
                    </a:lnTo>
                    <a:lnTo>
                      <a:pt x="65" y="249"/>
                    </a:lnTo>
                    <a:lnTo>
                      <a:pt x="76" y="240"/>
                    </a:lnTo>
                    <a:lnTo>
                      <a:pt x="75" y="160"/>
                    </a:lnTo>
                    <a:lnTo>
                      <a:pt x="89" y="151"/>
                    </a:lnTo>
                    <a:lnTo>
                      <a:pt x="86" y="71"/>
                    </a:lnTo>
                    <a:lnTo>
                      <a:pt x="98" y="64"/>
                    </a:lnTo>
                    <a:lnTo>
                      <a:pt x="97" y="20"/>
                    </a:lnTo>
                    <a:lnTo>
                      <a:pt x="131" y="0"/>
                    </a:lnTo>
                    <a:lnTo>
                      <a:pt x="199" y="115"/>
                    </a:lnTo>
                    <a:lnTo>
                      <a:pt x="230" y="128"/>
                    </a:lnTo>
                    <a:lnTo>
                      <a:pt x="263" y="162"/>
                    </a:lnTo>
                    <a:lnTo>
                      <a:pt x="385" y="417"/>
                    </a:lnTo>
                    <a:lnTo>
                      <a:pt x="559" y="659"/>
                    </a:lnTo>
                    <a:lnTo>
                      <a:pt x="573" y="691"/>
                    </a:lnTo>
                    <a:lnTo>
                      <a:pt x="663" y="846"/>
                    </a:lnTo>
                    <a:lnTo>
                      <a:pt x="734" y="941"/>
                    </a:lnTo>
                    <a:lnTo>
                      <a:pt x="832" y="1059"/>
                    </a:lnTo>
                    <a:lnTo>
                      <a:pt x="906" y="1152"/>
                    </a:lnTo>
                    <a:lnTo>
                      <a:pt x="1043" y="1339"/>
                    </a:lnTo>
                    <a:lnTo>
                      <a:pt x="1060" y="1363"/>
                    </a:lnTo>
                    <a:lnTo>
                      <a:pt x="1104" y="1397"/>
                    </a:lnTo>
                    <a:lnTo>
                      <a:pt x="1409" y="1540"/>
                    </a:lnTo>
                    <a:lnTo>
                      <a:pt x="1575" y="1590"/>
                    </a:lnTo>
                    <a:lnTo>
                      <a:pt x="1769" y="1643"/>
                    </a:lnTo>
                    <a:lnTo>
                      <a:pt x="2030" y="1702"/>
                    </a:lnTo>
                    <a:lnTo>
                      <a:pt x="2112" y="1719"/>
                    </a:lnTo>
                    <a:lnTo>
                      <a:pt x="2137" y="1726"/>
                    </a:lnTo>
                    <a:lnTo>
                      <a:pt x="2178" y="1725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  <p:sp>
            <p:nvSpPr>
              <p:cNvPr id="128084" name="Freeform 39"/>
              <p:cNvSpPr>
                <a:spLocks/>
              </p:cNvSpPr>
              <p:nvPr/>
            </p:nvSpPr>
            <p:spPr bwMode="auto">
              <a:xfrm>
                <a:off x="578" y="3259"/>
                <a:ext cx="1096" cy="6"/>
              </a:xfrm>
              <a:custGeom>
                <a:avLst/>
                <a:gdLst>
                  <a:gd name="T0" fmla="*/ 0 w 1096"/>
                  <a:gd name="T1" fmla="*/ 3 h 6"/>
                  <a:gd name="T2" fmla="*/ 118 w 1096"/>
                  <a:gd name="T3" fmla="*/ 0 h 6"/>
                  <a:gd name="T4" fmla="*/ 357 w 1096"/>
                  <a:gd name="T5" fmla="*/ 6 h 6"/>
                  <a:gd name="T6" fmla="*/ 1096 w 1096"/>
                  <a:gd name="T7" fmla="*/ 2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6"/>
                  <a:gd name="T13" fmla="*/ 0 h 6"/>
                  <a:gd name="T14" fmla="*/ 1096 w 109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6" h="6">
                    <a:moveTo>
                      <a:pt x="0" y="3"/>
                    </a:moveTo>
                    <a:lnTo>
                      <a:pt x="118" y="0"/>
                    </a:lnTo>
                    <a:lnTo>
                      <a:pt x="357" y="6"/>
                    </a:lnTo>
                    <a:lnTo>
                      <a:pt x="1096" y="2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it-IT"/>
              </a:p>
            </p:txBody>
          </p:sp>
        </p:grpSp>
      </p:grpSp>
      <p:sp>
        <p:nvSpPr>
          <p:cNvPr id="128026" name="Rectangle 40"/>
          <p:cNvSpPr>
            <a:spLocks noChangeArrowheads="1"/>
          </p:cNvSpPr>
          <p:nvPr/>
        </p:nvSpPr>
        <p:spPr bwMode="auto">
          <a:xfrm>
            <a:off x="26035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>
                <a:solidFill>
                  <a:srgbClr val="CC0000"/>
                </a:solidFill>
                <a:latin typeface="Times New Roman" pitchFamily="18" charset="0"/>
              </a:rPr>
              <a:t>Improved Serum Cortisol Profile</a:t>
            </a:r>
            <a:r>
              <a:rPr lang="sv-SE" sz="3200">
                <a:solidFill>
                  <a:srgbClr val="CC0000"/>
                </a:solidFill>
                <a:latin typeface="Times New Roman" pitchFamily="18" charset="0"/>
              </a:rPr>
              <a:t> </a:t>
            </a:r>
            <a:br>
              <a:rPr lang="sv-SE" sz="320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sv-SE" sz="3200">
                <a:solidFill>
                  <a:srgbClr val="CC0000"/>
                </a:solidFill>
                <a:latin typeface="Times New Roman" pitchFamily="18" charset="0"/>
              </a:rPr>
              <a:t>with </a:t>
            </a:r>
            <a:r>
              <a:rPr lang="en-US" sz="3200">
                <a:solidFill>
                  <a:srgbClr val="CC0000"/>
                </a:solidFill>
                <a:latin typeface="Times New Roman" pitchFamily="18" charset="0"/>
              </a:rPr>
              <a:t>Dual-Release HC tablet</a:t>
            </a:r>
            <a:endParaRPr lang="sv-SE" sz="320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500438" y="1701800"/>
            <a:ext cx="2368550" cy="3436938"/>
            <a:chOff x="2213" y="1192"/>
            <a:chExt cx="1492" cy="2165"/>
          </a:xfrm>
        </p:grpSpPr>
        <p:sp>
          <p:nvSpPr>
            <p:cNvPr id="128078" name="Rektangel 65"/>
            <p:cNvSpPr>
              <a:spLocks noChangeArrowheads="1"/>
            </p:cNvSpPr>
            <p:nvPr/>
          </p:nvSpPr>
          <p:spPr bwMode="auto">
            <a:xfrm>
              <a:off x="2213" y="1192"/>
              <a:ext cx="1085" cy="2165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14338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>
                <a:latin typeface="Times New Roman" pitchFamily="18" charset="0"/>
                <a:ea typeface="Geneva"/>
                <a:cs typeface="Geneva"/>
              </a:endParaRPr>
            </a:p>
          </p:txBody>
        </p:sp>
        <p:sp>
          <p:nvSpPr>
            <p:cNvPr id="128079" name="Line 43"/>
            <p:cNvSpPr>
              <a:spLocks noChangeShapeType="1"/>
            </p:cNvSpPr>
            <p:nvPr/>
          </p:nvSpPr>
          <p:spPr bwMode="auto">
            <a:xfrm flipH="1">
              <a:off x="3316" y="2594"/>
              <a:ext cx="389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2655888" y="1709738"/>
            <a:ext cx="3225800" cy="3438525"/>
            <a:chOff x="1673" y="1192"/>
            <a:chExt cx="2032" cy="2166"/>
          </a:xfrm>
        </p:grpSpPr>
        <p:sp>
          <p:nvSpPr>
            <p:cNvPr id="128076" name="Rektangel 63"/>
            <p:cNvSpPr>
              <a:spLocks noChangeArrowheads="1"/>
            </p:cNvSpPr>
            <p:nvPr/>
          </p:nvSpPr>
          <p:spPr bwMode="auto">
            <a:xfrm>
              <a:off x="1673" y="1192"/>
              <a:ext cx="538" cy="2166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defTabSz="414338" hangingPunct="0">
                <a:lnSpc>
                  <a:spcPct val="98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US">
                <a:latin typeface="Times New Roman" pitchFamily="18" charset="0"/>
                <a:ea typeface="Geneva"/>
                <a:cs typeface="Geneva"/>
              </a:endParaRPr>
            </a:p>
          </p:txBody>
        </p:sp>
        <p:sp>
          <p:nvSpPr>
            <p:cNvPr id="128077" name="Line 66"/>
            <p:cNvSpPr>
              <a:spLocks noChangeShapeType="1"/>
            </p:cNvSpPr>
            <p:nvPr/>
          </p:nvSpPr>
          <p:spPr bwMode="auto">
            <a:xfrm flipH="1">
              <a:off x="2235" y="2368"/>
              <a:ext cx="1470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8029" name="Line 67"/>
          <p:cNvSpPr>
            <a:spLocks noChangeShapeType="1"/>
          </p:cNvSpPr>
          <p:nvPr/>
        </p:nvSpPr>
        <p:spPr bwMode="auto">
          <a:xfrm rot="16200000" flipV="1">
            <a:off x="890588" y="5280025"/>
            <a:ext cx="0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0" name="Line 68"/>
          <p:cNvSpPr>
            <a:spLocks noChangeShapeType="1"/>
          </p:cNvSpPr>
          <p:nvPr/>
        </p:nvSpPr>
        <p:spPr bwMode="auto">
          <a:xfrm flipV="1">
            <a:off x="4806950" y="5319713"/>
            <a:ext cx="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1" name="Line 69"/>
          <p:cNvSpPr>
            <a:spLocks noChangeShapeType="1"/>
          </p:cNvSpPr>
          <p:nvPr/>
        </p:nvSpPr>
        <p:spPr bwMode="auto">
          <a:xfrm flipV="1">
            <a:off x="6099175" y="5319713"/>
            <a:ext cx="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2" name="Line 70"/>
          <p:cNvSpPr>
            <a:spLocks noChangeShapeType="1"/>
          </p:cNvSpPr>
          <p:nvPr/>
        </p:nvSpPr>
        <p:spPr bwMode="auto">
          <a:xfrm flipV="1">
            <a:off x="3514725" y="5319713"/>
            <a:ext cx="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3" name="Line 71"/>
          <p:cNvSpPr>
            <a:spLocks noChangeShapeType="1"/>
          </p:cNvSpPr>
          <p:nvPr/>
        </p:nvSpPr>
        <p:spPr bwMode="auto">
          <a:xfrm flipV="1">
            <a:off x="2222500" y="5319713"/>
            <a:ext cx="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4" name="Line 72"/>
          <p:cNvSpPr>
            <a:spLocks noChangeShapeType="1"/>
          </p:cNvSpPr>
          <p:nvPr/>
        </p:nvSpPr>
        <p:spPr bwMode="auto">
          <a:xfrm flipV="1">
            <a:off x="923925" y="5319713"/>
            <a:ext cx="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5" name="Line 73"/>
          <p:cNvSpPr>
            <a:spLocks noChangeShapeType="1"/>
          </p:cNvSpPr>
          <p:nvPr/>
        </p:nvSpPr>
        <p:spPr bwMode="auto">
          <a:xfrm flipV="1">
            <a:off x="4160838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6" name="Line 74"/>
          <p:cNvSpPr>
            <a:spLocks noChangeShapeType="1"/>
          </p:cNvSpPr>
          <p:nvPr/>
        </p:nvSpPr>
        <p:spPr bwMode="auto">
          <a:xfrm flipV="1">
            <a:off x="5451475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7" name="Line 75"/>
          <p:cNvSpPr>
            <a:spLocks noChangeShapeType="1"/>
          </p:cNvSpPr>
          <p:nvPr/>
        </p:nvSpPr>
        <p:spPr bwMode="auto">
          <a:xfrm flipV="1">
            <a:off x="2654300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8" name="Line 76"/>
          <p:cNvSpPr>
            <a:spLocks noChangeShapeType="1"/>
          </p:cNvSpPr>
          <p:nvPr/>
        </p:nvSpPr>
        <p:spPr bwMode="auto">
          <a:xfrm flipV="1">
            <a:off x="3729038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39" name="Line 77"/>
          <p:cNvSpPr>
            <a:spLocks noChangeShapeType="1"/>
          </p:cNvSpPr>
          <p:nvPr/>
        </p:nvSpPr>
        <p:spPr bwMode="auto">
          <a:xfrm flipV="1">
            <a:off x="3944938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0" name="Line 78"/>
          <p:cNvSpPr>
            <a:spLocks noChangeShapeType="1"/>
          </p:cNvSpPr>
          <p:nvPr/>
        </p:nvSpPr>
        <p:spPr bwMode="auto">
          <a:xfrm flipV="1">
            <a:off x="4375150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1" name="Line 79"/>
          <p:cNvSpPr>
            <a:spLocks noChangeShapeType="1"/>
          </p:cNvSpPr>
          <p:nvPr/>
        </p:nvSpPr>
        <p:spPr bwMode="auto">
          <a:xfrm flipV="1">
            <a:off x="4591050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2" name="Line 80"/>
          <p:cNvSpPr>
            <a:spLocks noChangeShapeType="1"/>
          </p:cNvSpPr>
          <p:nvPr/>
        </p:nvSpPr>
        <p:spPr bwMode="auto">
          <a:xfrm flipV="1">
            <a:off x="5022850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3" name="Line 81"/>
          <p:cNvSpPr>
            <a:spLocks noChangeShapeType="1"/>
          </p:cNvSpPr>
          <p:nvPr/>
        </p:nvSpPr>
        <p:spPr bwMode="auto">
          <a:xfrm flipV="1">
            <a:off x="5237163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4" name="Line 82"/>
          <p:cNvSpPr>
            <a:spLocks noChangeShapeType="1"/>
          </p:cNvSpPr>
          <p:nvPr/>
        </p:nvSpPr>
        <p:spPr bwMode="auto">
          <a:xfrm flipV="1">
            <a:off x="5667375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5" name="Line 83"/>
          <p:cNvSpPr>
            <a:spLocks noChangeShapeType="1"/>
          </p:cNvSpPr>
          <p:nvPr/>
        </p:nvSpPr>
        <p:spPr bwMode="auto">
          <a:xfrm flipV="1">
            <a:off x="5881688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6" name="Line 84"/>
          <p:cNvSpPr>
            <a:spLocks noChangeShapeType="1"/>
          </p:cNvSpPr>
          <p:nvPr/>
        </p:nvSpPr>
        <p:spPr bwMode="auto">
          <a:xfrm flipV="1">
            <a:off x="3298825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7" name="Line 85"/>
          <p:cNvSpPr>
            <a:spLocks noChangeShapeType="1"/>
          </p:cNvSpPr>
          <p:nvPr/>
        </p:nvSpPr>
        <p:spPr bwMode="auto">
          <a:xfrm flipV="1">
            <a:off x="3084513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8" name="Line 86"/>
          <p:cNvSpPr>
            <a:spLocks noChangeShapeType="1"/>
          </p:cNvSpPr>
          <p:nvPr/>
        </p:nvSpPr>
        <p:spPr bwMode="auto">
          <a:xfrm flipV="1">
            <a:off x="2870200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49" name="Line 87"/>
          <p:cNvSpPr>
            <a:spLocks noChangeShapeType="1"/>
          </p:cNvSpPr>
          <p:nvPr/>
        </p:nvSpPr>
        <p:spPr bwMode="auto">
          <a:xfrm flipV="1">
            <a:off x="2438400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50" name="Line 88"/>
          <p:cNvSpPr>
            <a:spLocks noChangeShapeType="1"/>
          </p:cNvSpPr>
          <p:nvPr/>
        </p:nvSpPr>
        <p:spPr bwMode="auto">
          <a:xfrm flipV="1">
            <a:off x="1355725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51" name="Line 89"/>
          <p:cNvSpPr>
            <a:spLocks noChangeShapeType="1"/>
          </p:cNvSpPr>
          <p:nvPr/>
        </p:nvSpPr>
        <p:spPr bwMode="auto">
          <a:xfrm flipV="1">
            <a:off x="2000250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52" name="Line 90"/>
          <p:cNvSpPr>
            <a:spLocks noChangeShapeType="1"/>
          </p:cNvSpPr>
          <p:nvPr/>
        </p:nvSpPr>
        <p:spPr bwMode="auto">
          <a:xfrm flipV="1">
            <a:off x="1785938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53" name="Line 91"/>
          <p:cNvSpPr>
            <a:spLocks noChangeShapeType="1"/>
          </p:cNvSpPr>
          <p:nvPr/>
        </p:nvSpPr>
        <p:spPr bwMode="auto">
          <a:xfrm flipV="1">
            <a:off x="1571625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54" name="Line 92"/>
          <p:cNvSpPr>
            <a:spLocks noChangeShapeType="1"/>
          </p:cNvSpPr>
          <p:nvPr/>
        </p:nvSpPr>
        <p:spPr bwMode="auto">
          <a:xfrm flipV="1">
            <a:off x="1139825" y="5319713"/>
            <a:ext cx="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128055" name="Line 93"/>
          <p:cNvSpPr>
            <a:spLocks noChangeShapeType="1"/>
          </p:cNvSpPr>
          <p:nvPr/>
        </p:nvSpPr>
        <p:spPr bwMode="auto">
          <a:xfrm rot="5400000">
            <a:off x="4078288" y="2157413"/>
            <a:ext cx="0" cy="6330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89991" tIns="46795" rIns="89991" bIns="46795" anchor="ctr"/>
          <a:lstStyle/>
          <a:p>
            <a:endParaRPr lang="it-IT"/>
          </a:p>
        </p:txBody>
      </p:sp>
      <p:graphicFrame>
        <p:nvGraphicFramePr>
          <p:cNvPr id="230487" name="Group 87"/>
          <p:cNvGraphicFramePr>
            <a:graphicFrameLocks noGrp="1"/>
          </p:cNvGraphicFramePr>
          <p:nvPr/>
        </p:nvGraphicFramePr>
        <p:xfrm>
          <a:off x="5724525" y="2205038"/>
          <a:ext cx="3419475" cy="3147568"/>
        </p:xfrm>
        <a:graphic>
          <a:graphicData uri="http://schemas.openxmlformats.org/drawingml/2006/table">
            <a:tbl>
              <a:tblPr/>
              <a:tblGrid>
                <a:gridCol w="1223963"/>
                <a:gridCol w="2195512"/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0-24 h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(8 AM-8 AM)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Total exposure 19% lower on Dual-release than TID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0-4 h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(8 AM-12.00)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Morning exposure 6% higher on Dual-release than TID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4-12 h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(12.00-8 PM)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Afternoon and early evening exposure 38% lower on Dual-release than TID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12-24 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(8 PM-8AM)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Night exposure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41% lower on Dual-release than TID</a:t>
                      </a:r>
                      <a:endParaRPr kumimoji="0" lang="sv-S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0031" marR="90031" marT="46736" marB="46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73" name="Rectangle 75"/>
          <p:cNvSpPr>
            <a:spLocks noChangeArrowheads="1"/>
          </p:cNvSpPr>
          <p:nvPr/>
        </p:nvSpPr>
        <p:spPr bwMode="auto">
          <a:xfrm>
            <a:off x="406400" y="1325563"/>
            <a:ext cx="33845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14338" hangingPunct="0">
              <a:lnSpc>
                <a:spcPct val="9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sv-SE" sz="1400">
                <a:solidFill>
                  <a:srgbClr val="000000"/>
                </a:solidFill>
                <a:latin typeface="Times New Roman" pitchFamily="18" charset="0"/>
                <a:ea typeface="Geneva"/>
                <a:cs typeface="Geneva"/>
              </a:rPr>
              <a:t>Cortisol conc. (nM)</a:t>
            </a:r>
            <a:endParaRPr lang="sv-SE" sz="1400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28074" name="textruta 5"/>
          <p:cNvSpPr txBox="1">
            <a:spLocks noChangeArrowheads="1"/>
          </p:cNvSpPr>
          <p:nvPr/>
        </p:nvSpPr>
        <p:spPr bwMode="auto">
          <a:xfrm>
            <a:off x="2047875" y="6388100"/>
            <a:ext cx="48418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sz="1200">
                <a:latin typeface="Times New Roman" pitchFamily="18" charset="0"/>
                <a:ea typeface="Geneva"/>
                <a:cs typeface="Geneva"/>
              </a:rPr>
              <a:t>Johannsson G et al. </a:t>
            </a:r>
            <a:r>
              <a:rPr lang="en-GB" sz="1200" i="1">
                <a:latin typeface="Times New Roman" pitchFamily="18" charset="0"/>
                <a:ea typeface="Geneva"/>
                <a:cs typeface="Geneva"/>
              </a:rPr>
              <a:t>J Clin Endocrinol Metab</a:t>
            </a:r>
            <a:r>
              <a:rPr lang="en-GB" sz="1200">
                <a:latin typeface="Times New Roman" pitchFamily="18" charset="0"/>
                <a:ea typeface="Geneva"/>
                <a:cs typeface="Geneva"/>
              </a:rPr>
              <a:t> 2012;97:473–481</a:t>
            </a:r>
          </a:p>
          <a:p>
            <a:pPr defTabSz="414338" hangingPunct="0">
              <a:lnSpc>
                <a:spcPct val="98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sv-SE">
              <a:latin typeface="Times New Roman" pitchFamily="18" charset="0"/>
              <a:ea typeface="Geneva"/>
              <a:cs typeface="Geneva"/>
            </a:endParaRPr>
          </a:p>
        </p:txBody>
      </p:sp>
      <p:sp>
        <p:nvSpPr>
          <p:cNvPr id="128075" name="Line 89"/>
          <p:cNvSpPr>
            <a:spLocks noChangeShapeType="1"/>
          </p:cNvSpPr>
          <p:nvPr/>
        </p:nvSpPr>
        <p:spPr bwMode="auto">
          <a:xfrm>
            <a:off x="461963" y="1062038"/>
            <a:ext cx="8342312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2988" y="673240"/>
            <a:ext cx="8481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ADDISON’S DISEASE and OSTEOPOROSIS: </a:t>
            </a:r>
          </a:p>
          <a:p>
            <a:pPr algn="ctr"/>
            <a:r>
              <a:rPr lang="it-IT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it-IT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controversial</a:t>
            </a:r>
            <a:r>
              <a:rPr lang="it-IT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issue</a:t>
            </a:r>
            <a:r>
              <a:rPr lang="it-IT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t-IT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523" y="2253395"/>
            <a:ext cx="2099776" cy="391958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xmlns="" val="34624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MORBO </a:t>
            </a:r>
            <a:r>
              <a:rPr lang="it-IT" dirty="0" err="1" smtClean="0"/>
              <a:t>DI</a:t>
            </a:r>
            <a:r>
              <a:rPr lang="it-IT" dirty="0" smtClean="0"/>
              <a:t> ADDISON E OSTEOPOROSI: UN RAPPORTO CONTROVERSO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257" y="11148"/>
            <a:ext cx="5547485" cy="68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9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731520" y="1167620"/>
          <a:ext cx="7962314" cy="5219115"/>
        </p:xfrm>
        <a:graphic>
          <a:graphicData uri="http://schemas.openxmlformats.org/drawingml/2006/table">
            <a:tbl>
              <a:tblPr/>
              <a:tblGrid>
                <a:gridCol w="2396583"/>
                <a:gridCol w="1504325"/>
                <a:gridCol w="2096444"/>
                <a:gridCol w="1964962"/>
              </a:tblGrid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Garamond"/>
                          <a:ea typeface="Calibri"/>
                          <a:cs typeface="Times New Roman"/>
                        </a:rPr>
                        <a:t>n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Garamond"/>
                          <a:ea typeface="Calibri"/>
                          <a:cs typeface="Times New Roman"/>
                        </a:rPr>
                        <a:t>BMD </a:t>
                      </a:r>
                      <a:r>
                        <a:rPr lang="en-US" sz="1800" b="1" dirty="0" smtClean="0">
                          <a:latin typeface="Garamond"/>
                          <a:ea typeface="Calibri"/>
                          <a:cs typeface="Times New Roman"/>
                        </a:rPr>
                        <a:t>males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Garamond"/>
                          <a:ea typeface="Calibri"/>
                          <a:cs typeface="Times New Roman"/>
                        </a:rPr>
                        <a:t>BMD </a:t>
                      </a:r>
                      <a:r>
                        <a:rPr lang="en-US" sz="1800" b="1" dirty="0" smtClean="0">
                          <a:latin typeface="Garamond"/>
                          <a:ea typeface="Calibri"/>
                          <a:cs typeface="Times New Roman"/>
                        </a:rPr>
                        <a:t>females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Devolagear et al. 1987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33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Florkowski et al. 1994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14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Zelissen et al. 1994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91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Valero et al. 1994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30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Braatvedt et al. 1999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29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Jodar et al. 2003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25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Arlt et al. 2006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15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Gurnell et al. 2008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100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Løvås et al. 2009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292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↓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Garamond"/>
                          <a:ea typeface="Calibri"/>
                          <a:cs typeface="Times New Roman"/>
                        </a:rPr>
                        <a:t>Koetz et al. 2012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86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aramond"/>
                          <a:ea typeface="Calibri"/>
                          <a:cs typeface="Times New Roman"/>
                        </a:rPr>
                        <a:t>NS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817748" y="309489"/>
            <a:ext cx="5496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BMD and ADDISON’S DISEASE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1186</Words>
  <Application>Microsoft Office PowerPoint</Application>
  <PresentationFormat>Presentazione su schermo (4:3)</PresentationFormat>
  <Paragraphs>288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Struttura predefinita</vt:lpstr>
      <vt:lpstr>Diapositiva 1</vt:lpstr>
      <vt:lpstr>             Definition and forms of adrenal insufficiency (AI)   </vt:lpstr>
      <vt:lpstr>Recommended therapeutic approach to primary adrenal insufficiency </vt:lpstr>
      <vt:lpstr> Late afternoon/evening peaks and troughs</vt:lpstr>
      <vt:lpstr>Diapositiva 5</vt:lpstr>
      <vt:lpstr>Diapositiva 6</vt:lpstr>
      <vt:lpstr>Diapositiva 7</vt:lpstr>
      <vt:lpstr>Diapositiva 8</vt:lpstr>
      <vt:lpstr>Diapositiva 9</vt:lpstr>
      <vt:lpstr>Diapositiva 10</vt:lpstr>
      <vt:lpstr>Mean change in BMD in 100 Addison patients treated for 12 months with DHEA-supplementation or placebo</vt:lpstr>
      <vt:lpstr>Diapositiva 12</vt:lpstr>
      <vt:lpstr>Diapositiva 13</vt:lpstr>
      <vt:lpstr>Diapositiva 14</vt:lpstr>
      <vt:lpstr>Diapositiva 15</vt:lpstr>
      <vt:lpstr>Correlation of corticosteroid dose and duration of  Addison’s disease with BMD (n=29 patients)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Recommended therapeutic approach to primary adrenal insufficiency 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Alberto</dc:creator>
  <cp:lastModifiedBy>Alberto</cp:lastModifiedBy>
  <cp:revision>152</cp:revision>
  <dcterms:created xsi:type="dcterms:W3CDTF">2013-06-06T11:44:06Z</dcterms:created>
  <dcterms:modified xsi:type="dcterms:W3CDTF">2015-09-18T05:34:58Z</dcterms:modified>
</cp:coreProperties>
</file>